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33"/>
  </p:notesMasterIdLst>
  <p:sldIdLst>
    <p:sldId id="256" r:id="rId2"/>
    <p:sldId id="291" r:id="rId3"/>
    <p:sldId id="273" r:id="rId4"/>
    <p:sldId id="281" r:id="rId5"/>
    <p:sldId id="280" r:id="rId6"/>
    <p:sldId id="284" r:id="rId7"/>
    <p:sldId id="287" r:id="rId8"/>
    <p:sldId id="288" r:id="rId9"/>
    <p:sldId id="290" r:id="rId10"/>
    <p:sldId id="258" r:id="rId11"/>
    <p:sldId id="261" r:id="rId12"/>
    <p:sldId id="262" r:id="rId13"/>
    <p:sldId id="263" r:id="rId14"/>
    <p:sldId id="265" r:id="rId15"/>
    <p:sldId id="295" r:id="rId16"/>
    <p:sldId id="279" r:id="rId17"/>
    <p:sldId id="269" r:id="rId18"/>
    <p:sldId id="292" r:id="rId19"/>
    <p:sldId id="293" r:id="rId20"/>
    <p:sldId id="294" r:id="rId21"/>
    <p:sldId id="270" r:id="rId22"/>
    <p:sldId id="271" r:id="rId23"/>
    <p:sldId id="272" r:id="rId24"/>
    <p:sldId id="299" r:id="rId25"/>
    <p:sldId id="276" r:id="rId26"/>
    <p:sldId id="297" r:id="rId27"/>
    <p:sldId id="268" r:id="rId28"/>
    <p:sldId id="277" r:id="rId29"/>
    <p:sldId id="298" r:id="rId30"/>
    <p:sldId id="275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7"/>
    <p:restoredTop sz="84953"/>
  </p:normalViewPr>
  <p:slideViewPr>
    <p:cSldViewPr snapToGrid="0" snapToObjects="1">
      <p:cViewPr varScale="1">
        <p:scale>
          <a:sx n="90" d="100"/>
          <a:sy n="90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DAF8F-2121-BA49-8446-EEE9649CCFDB}" type="doc">
      <dgm:prSet loTypeId="urn:microsoft.com/office/officeart/2005/8/layout/cycle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AABA2FB-BE56-1346-9D82-BC3EA34C0625}">
      <dgm:prSet phldrT="[Text]" custT="1"/>
      <dgm:spPr/>
      <dgm:t>
        <a:bodyPr/>
        <a:lstStyle/>
        <a:p>
          <a:r>
            <a:rPr lang="en-US" sz="1400" dirty="0"/>
            <a:t>AstrodbKit2</a:t>
          </a:r>
        </a:p>
      </dgm:t>
    </dgm:pt>
    <dgm:pt modelId="{18A3E71E-57BC-824D-856C-5124468F30FC}" type="parTrans" cxnId="{5896F4EB-2DA7-BC4F-88B1-52DEA3FC0AD2}">
      <dgm:prSet/>
      <dgm:spPr/>
      <dgm:t>
        <a:bodyPr/>
        <a:lstStyle/>
        <a:p>
          <a:endParaRPr lang="en-US"/>
        </a:p>
      </dgm:t>
    </dgm:pt>
    <dgm:pt modelId="{129B5353-892B-6E4E-8370-9C5AE60AF359}" type="sibTrans" cxnId="{5896F4EB-2DA7-BC4F-88B1-52DEA3FC0AD2}">
      <dgm:prSet/>
      <dgm:spPr/>
      <dgm:t>
        <a:bodyPr/>
        <a:lstStyle/>
        <a:p>
          <a:endParaRPr lang="en-US"/>
        </a:p>
      </dgm:t>
    </dgm:pt>
    <dgm:pt modelId="{70D9AAC3-38D9-174A-8ED4-4B54878A96BD}">
      <dgm:prSet phldrT="[Text]" custT="1"/>
      <dgm:spPr/>
      <dgm:t>
        <a:bodyPr/>
        <a:lstStyle/>
        <a:p>
          <a:r>
            <a:rPr lang="en-US" sz="1400" dirty="0"/>
            <a:t>SIMPLE-</a:t>
          </a:r>
          <a:r>
            <a:rPr lang="en-US" sz="1400" dirty="0" err="1"/>
            <a:t>db</a:t>
          </a:r>
          <a:endParaRPr lang="en-US" sz="1400" dirty="0"/>
        </a:p>
      </dgm:t>
    </dgm:pt>
    <dgm:pt modelId="{04E210D4-4262-2542-A542-7C785D9DD277}" type="parTrans" cxnId="{E0940F72-74E5-7543-91BA-C4BECE51D079}">
      <dgm:prSet/>
      <dgm:spPr/>
      <dgm:t>
        <a:bodyPr/>
        <a:lstStyle/>
        <a:p>
          <a:endParaRPr lang="en-US"/>
        </a:p>
      </dgm:t>
    </dgm:pt>
    <dgm:pt modelId="{DA460BF4-3B02-AF44-8D22-93A82CB900B3}" type="sibTrans" cxnId="{E0940F72-74E5-7543-91BA-C4BECE51D079}">
      <dgm:prSet/>
      <dgm:spPr/>
      <dgm:t>
        <a:bodyPr/>
        <a:lstStyle/>
        <a:p>
          <a:endParaRPr lang="en-US"/>
        </a:p>
      </dgm:t>
    </dgm:pt>
    <dgm:pt modelId="{3DBFC7E1-E291-2E42-AD36-B0DD4F8C538F}">
      <dgm:prSet phldrT="[Text]" custT="1"/>
      <dgm:spPr/>
      <dgm:t>
        <a:bodyPr/>
        <a:lstStyle/>
        <a:p>
          <a:r>
            <a:rPr lang="en-US" sz="1400" dirty="0"/>
            <a:t>SIMPLE-binary</a:t>
          </a:r>
        </a:p>
      </dgm:t>
    </dgm:pt>
    <dgm:pt modelId="{13782E3B-265D-8241-8108-CA0561B94516}" type="parTrans" cxnId="{A2EB97E9-9F51-8647-972D-F919139F342A}">
      <dgm:prSet/>
      <dgm:spPr/>
      <dgm:t>
        <a:bodyPr/>
        <a:lstStyle/>
        <a:p>
          <a:endParaRPr lang="en-US"/>
        </a:p>
      </dgm:t>
    </dgm:pt>
    <dgm:pt modelId="{6217B2D1-7418-6640-84A4-80AF226E878E}" type="sibTrans" cxnId="{A2EB97E9-9F51-8647-972D-F919139F342A}">
      <dgm:prSet/>
      <dgm:spPr/>
      <dgm:t>
        <a:bodyPr/>
        <a:lstStyle/>
        <a:p>
          <a:endParaRPr lang="en-US"/>
        </a:p>
      </dgm:t>
    </dgm:pt>
    <dgm:pt modelId="{BD2EE20C-4A26-304C-BDCD-7F12E31E8F69}">
      <dgm:prSet phldrT="[Text]" custT="1"/>
      <dgm:spPr/>
      <dgm:t>
        <a:bodyPr/>
        <a:lstStyle/>
        <a:p>
          <a:r>
            <a:rPr lang="en-US" sz="1400" dirty="0"/>
            <a:t>SIMPLE-web</a:t>
          </a:r>
        </a:p>
      </dgm:t>
    </dgm:pt>
    <dgm:pt modelId="{F8E17095-9AC4-1144-B14F-4823E51ADFD2}" type="parTrans" cxnId="{E40AACC5-570C-CE4D-9E47-95C68F0D8CC1}">
      <dgm:prSet/>
      <dgm:spPr/>
      <dgm:t>
        <a:bodyPr/>
        <a:lstStyle/>
        <a:p>
          <a:endParaRPr lang="en-US"/>
        </a:p>
      </dgm:t>
    </dgm:pt>
    <dgm:pt modelId="{03D024BF-7972-664B-97B7-33331D94373E}" type="sibTrans" cxnId="{E40AACC5-570C-CE4D-9E47-95C68F0D8CC1}">
      <dgm:prSet/>
      <dgm:spPr/>
      <dgm:t>
        <a:bodyPr/>
        <a:lstStyle/>
        <a:p>
          <a:endParaRPr lang="en-US"/>
        </a:p>
      </dgm:t>
    </dgm:pt>
    <dgm:pt modelId="{B705AE49-E5C1-A14A-83FD-E5001DE4BB78}" type="pres">
      <dgm:prSet presAssocID="{0B4DAF8F-2121-BA49-8446-EEE9649CCFDB}" presName="cycle" presStyleCnt="0">
        <dgm:presLayoutVars>
          <dgm:dir/>
          <dgm:resizeHandles val="exact"/>
        </dgm:presLayoutVars>
      </dgm:prSet>
      <dgm:spPr/>
    </dgm:pt>
    <dgm:pt modelId="{622E8854-0FAE-7D40-8382-2A91237081D0}" type="pres">
      <dgm:prSet presAssocID="{8AABA2FB-BE56-1346-9D82-BC3EA34C0625}" presName="node" presStyleLbl="node1" presStyleIdx="0" presStyleCnt="4">
        <dgm:presLayoutVars>
          <dgm:bulletEnabled val="1"/>
        </dgm:presLayoutVars>
      </dgm:prSet>
      <dgm:spPr/>
    </dgm:pt>
    <dgm:pt modelId="{6B672564-361B-B04A-90B9-E9B8B59DC1B6}" type="pres">
      <dgm:prSet presAssocID="{129B5353-892B-6E4E-8370-9C5AE60AF359}" presName="sibTrans" presStyleLbl="sibTrans2D1" presStyleIdx="0" presStyleCnt="4"/>
      <dgm:spPr/>
    </dgm:pt>
    <dgm:pt modelId="{0E9C8DE0-C8F3-1E4D-B2BA-9846012D4CDF}" type="pres">
      <dgm:prSet presAssocID="{129B5353-892B-6E4E-8370-9C5AE60AF359}" presName="connectorText" presStyleLbl="sibTrans2D1" presStyleIdx="0" presStyleCnt="4"/>
      <dgm:spPr/>
    </dgm:pt>
    <dgm:pt modelId="{BD75491F-599C-BB44-8077-9D9BD64C34E3}" type="pres">
      <dgm:prSet presAssocID="{70D9AAC3-38D9-174A-8ED4-4B54878A96BD}" presName="node" presStyleLbl="node1" presStyleIdx="1" presStyleCnt="4">
        <dgm:presLayoutVars>
          <dgm:bulletEnabled val="1"/>
        </dgm:presLayoutVars>
      </dgm:prSet>
      <dgm:spPr/>
    </dgm:pt>
    <dgm:pt modelId="{A736F64D-2B00-E342-8123-DD393A224C15}" type="pres">
      <dgm:prSet presAssocID="{DA460BF4-3B02-AF44-8D22-93A82CB900B3}" presName="sibTrans" presStyleLbl="sibTrans2D1" presStyleIdx="1" presStyleCnt="4"/>
      <dgm:spPr/>
    </dgm:pt>
    <dgm:pt modelId="{4C03E824-8112-3C4A-ADE2-72983004DC63}" type="pres">
      <dgm:prSet presAssocID="{DA460BF4-3B02-AF44-8D22-93A82CB900B3}" presName="connectorText" presStyleLbl="sibTrans2D1" presStyleIdx="1" presStyleCnt="4"/>
      <dgm:spPr/>
    </dgm:pt>
    <dgm:pt modelId="{2D57EEA4-C056-1E4A-9326-39369731716F}" type="pres">
      <dgm:prSet presAssocID="{3DBFC7E1-E291-2E42-AD36-B0DD4F8C538F}" presName="node" presStyleLbl="node1" presStyleIdx="2" presStyleCnt="4">
        <dgm:presLayoutVars>
          <dgm:bulletEnabled val="1"/>
        </dgm:presLayoutVars>
      </dgm:prSet>
      <dgm:spPr/>
    </dgm:pt>
    <dgm:pt modelId="{842755BF-72EB-7748-BC55-1BD57DE0E139}" type="pres">
      <dgm:prSet presAssocID="{6217B2D1-7418-6640-84A4-80AF226E878E}" presName="sibTrans" presStyleLbl="sibTrans2D1" presStyleIdx="2" presStyleCnt="4"/>
      <dgm:spPr/>
    </dgm:pt>
    <dgm:pt modelId="{10771556-BB9D-4446-828E-1624422D682D}" type="pres">
      <dgm:prSet presAssocID="{6217B2D1-7418-6640-84A4-80AF226E878E}" presName="connectorText" presStyleLbl="sibTrans2D1" presStyleIdx="2" presStyleCnt="4"/>
      <dgm:spPr/>
    </dgm:pt>
    <dgm:pt modelId="{350E78B1-F30F-EA4E-A5AD-FFFFF6C1A82B}" type="pres">
      <dgm:prSet presAssocID="{BD2EE20C-4A26-304C-BDCD-7F12E31E8F69}" presName="node" presStyleLbl="node1" presStyleIdx="3" presStyleCnt="4">
        <dgm:presLayoutVars>
          <dgm:bulletEnabled val="1"/>
        </dgm:presLayoutVars>
      </dgm:prSet>
      <dgm:spPr/>
    </dgm:pt>
    <dgm:pt modelId="{B4743596-18BE-0849-98BC-28BB89A294D1}" type="pres">
      <dgm:prSet presAssocID="{03D024BF-7972-664B-97B7-33331D94373E}" presName="sibTrans" presStyleLbl="sibTrans2D1" presStyleIdx="3" presStyleCnt="4" custAng="10836859"/>
      <dgm:spPr/>
    </dgm:pt>
    <dgm:pt modelId="{956FD592-E290-3348-8133-2BA32AE90DEE}" type="pres">
      <dgm:prSet presAssocID="{03D024BF-7972-664B-97B7-33331D94373E}" presName="connectorText" presStyleLbl="sibTrans2D1" presStyleIdx="3" presStyleCnt="4"/>
      <dgm:spPr/>
    </dgm:pt>
  </dgm:ptLst>
  <dgm:cxnLst>
    <dgm:cxn modelId="{4B244428-8A8D-A64E-834C-ACEF746ACC45}" type="presOf" srcId="{03D024BF-7972-664B-97B7-33331D94373E}" destId="{B4743596-18BE-0849-98BC-28BB89A294D1}" srcOrd="0" destOrd="0" presId="urn:microsoft.com/office/officeart/2005/8/layout/cycle2"/>
    <dgm:cxn modelId="{EFFFE73B-28B8-734B-9D8B-7351DC960545}" type="presOf" srcId="{DA460BF4-3B02-AF44-8D22-93A82CB900B3}" destId="{4C03E824-8112-3C4A-ADE2-72983004DC63}" srcOrd="1" destOrd="0" presId="urn:microsoft.com/office/officeart/2005/8/layout/cycle2"/>
    <dgm:cxn modelId="{F32FD354-C5BF-AB44-9A7B-295B372CE470}" type="presOf" srcId="{8AABA2FB-BE56-1346-9D82-BC3EA34C0625}" destId="{622E8854-0FAE-7D40-8382-2A91237081D0}" srcOrd="0" destOrd="0" presId="urn:microsoft.com/office/officeart/2005/8/layout/cycle2"/>
    <dgm:cxn modelId="{D8EEAE59-C3C8-C644-80C2-D67CFC5467D0}" type="presOf" srcId="{129B5353-892B-6E4E-8370-9C5AE60AF359}" destId="{0E9C8DE0-C8F3-1E4D-B2BA-9846012D4CDF}" srcOrd="1" destOrd="0" presId="urn:microsoft.com/office/officeart/2005/8/layout/cycle2"/>
    <dgm:cxn modelId="{E0940F72-74E5-7543-91BA-C4BECE51D079}" srcId="{0B4DAF8F-2121-BA49-8446-EEE9649CCFDB}" destId="{70D9AAC3-38D9-174A-8ED4-4B54878A96BD}" srcOrd="1" destOrd="0" parTransId="{04E210D4-4262-2542-A542-7C785D9DD277}" sibTransId="{DA460BF4-3B02-AF44-8D22-93A82CB900B3}"/>
    <dgm:cxn modelId="{35344988-F637-294B-A807-68A565E04395}" type="presOf" srcId="{70D9AAC3-38D9-174A-8ED4-4B54878A96BD}" destId="{BD75491F-599C-BB44-8077-9D9BD64C34E3}" srcOrd="0" destOrd="0" presId="urn:microsoft.com/office/officeart/2005/8/layout/cycle2"/>
    <dgm:cxn modelId="{ADFAF3A3-4B41-5848-900D-04893BC04556}" type="presOf" srcId="{6217B2D1-7418-6640-84A4-80AF226E878E}" destId="{10771556-BB9D-4446-828E-1624422D682D}" srcOrd="1" destOrd="0" presId="urn:microsoft.com/office/officeart/2005/8/layout/cycle2"/>
    <dgm:cxn modelId="{90AE3EB6-7685-A942-AF8D-6E942806C7AD}" type="presOf" srcId="{DA460BF4-3B02-AF44-8D22-93A82CB900B3}" destId="{A736F64D-2B00-E342-8123-DD393A224C15}" srcOrd="0" destOrd="0" presId="urn:microsoft.com/office/officeart/2005/8/layout/cycle2"/>
    <dgm:cxn modelId="{053FBAC0-B828-CC41-ACEE-9B2914EB36F0}" type="presOf" srcId="{BD2EE20C-4A26-304C-BDCD-7F12E31E8F69}" destId="{350E78B1-F30F-EA4E-A5AD-FFFFF6C1A82B}" srcOrd="0" destOrd="0" presId="urn:microsoft.com/office/officeart/2005/8/layout/cycle2"/>
    <dgm:cxn modelId="{E40AACC5-570C-CE4D-9E47-95C68F0D8CC1}" srcId="{0B4DAF8F-2121-BA49-8446-EEE9649CCFDB}" destId="{BD2EE20C-4A26-304C-BDCD-7F12E31E8F69}" srcOrd="3" destOrd="0" parTransId="{F8E17095-9AC4-1144-B14F-4823E51ADFD2}" sibTransId="{03D024BF-7972-664B-97B7-33331D94373E}"/>
    <dgm:cxn modelId="{31EF56CB-8785-1644-8053-030C2C2C20BC}" type="presOf" srcId="{3DBFC7E1-E291-2E42-AD36-B0DD4F8C538F}" destId="{2D57EEA4-C056-1E4A-9326-39369731716F}" srcOrd="0" destOrd="0" presId="urn:microsoft.com/office/officeart/2005/8/layout/cycle2"/>
    <dgm:cxn modelId="{263229DC-80D1-AD4D-AA48-8ED57105D461}" type="presOf" srcId="{03D024BF-7972-664B-97B7-33331D94373E}" destId="{956FD592-E290-3348-8133-2BA32AE90DEE}" srcOrd="1" destOrd="0" presId="urn:microsoft.com/office/officeart/2005/8/layout/cycle2"/>
    <dgm:cxn modelId="{A2EB97E9-9F51-8647-972D-F919139F342A}" srcId="{0B4DAF8F-2121-BA49-8446-EEE9649CCFDB}" destId="{3DBFC7E1-E291-2E42-AD36-B0DD4F8C538F}" srcOrd="2" destOrd="0" parTransId="{13782E3B-265D-8241-8108-CA0561B94516}" sibTransId="{6217B2D1-7418-6640-84A4-80AF226E878E}"/>
    <dgm:cxn modelId="{5896F4EB-2DA7-BC4F-88B1-52DEA3FC0AD2}" srcId="{0B4DAF8F-2121-BA49-8446-EEE9649CCFDB}" destId="{8AABA2FB-BE56-1346-9D82-BC3EA34C0625}" srcOrd="0" destOrd="0" parTransId="{18A3E71E-57BC-824D-856C-5124468F30FC}" sibTransId="{129B5353-892B-6E4E-8370-9C5AE60AF359}"/>
    <dgm:cxn modelId="{D196A7F0-112B-3A4E-BD97-65F2DF0D60DB}" type="presOf" srcId="{6217B2D1-7418-6640-84A4-80AF226E878E}" destId="{842755BF-72EB-7748-BC55-1BD57DE0E139}" srcOrd="0" destOrd="0" presId="urn:microsoft.com/office/officeart/2005/8/layout/cycle2"/>
    <dgm:cxn modelId="{CAFDC1F3-6F0C-354D-9119-0C320DCC5D4B}" type="presOf" srcId="{129B5353-892B-6E4E-8370-9C5AE60AF359}" destId="{6B672564-361B-B04A-90B9-E9B8B59DC1B6}" srcOrd="0" destOrd="0" presId="urn:microsoft.com/office/officeart/2005/8/layout/cycle2"/>
    <dgm:cxn modelId="{78DE2EF7-9A6C-0C44-BD1B-447A80D67D38}" type="presOf" srcId="{0B4DAF8F-2121-BA49-8446-EEE9649CCFDB}" destId="{B705AE49-E5C1-A14A-83FD-E5001DE4BB78}" srcOrd="0" destOrd="0" presId="urn:microsoft.com/office/officeart/2005/8/layout/cycle2"/>
    <dgm:cxn modelId="{92E35D62-6EBA-3E42-8F1D-3A4BC96CDD5F}" type="presParOf" srcId="{B705AE49-E5C1-A14A-83FD-E5001DE4BB78}" destId="{622E8854-0FAE-7D40-8382-2A91237081D0}" srcOrd="0" destOrd="0" presId="urn:microsoft.com/office/officeart/2005/8/layout/cycle2"/>
    <dgm:cxn modelId="{374390BF-C37D-0F46-9159-7AC0D0D32FEC}" type="presParOf" srcId="{B705AE49-E5C1-A14A-83FD-E5001DE4BB78}" destId="{6B672564-361B-B04A-90B9-E9B8B59DC1B6}" srcOrd="1" destOrd="0" presId="urn:microsoft.com/office/officeart/2005/8/layout/cycle2"/>
    <dgm:cxn modelId="{790EA2CB-728A-BB45-8F6F-DB4876BFABA6}" type="presParOf" srcId="{6B672564-361B-B04A-90B9-E9B8B59DC1B6}" destId="{0E9C8DE0-C8F3-1E4D-B2BA-9846012D4CDF}" srcOrd="0" destOrd="0" presId="urn:microsoft.com/office/officeart/2005/8/layout/cycle2"/>
    <dgm:cxn modelId="{F25E8FF9-014E-C349-A4AC-68F2CCC5FB8D}" type="presParOf" srcId="{B705AE49-E5C1-A14A-83FD-E5001DE4BB78}" destId="{BD75491F-599C-BB44-8077-9D9BD64C34E3}" srcOrd="2" destOrd="0" presId="urn:microsoft.com/office/officeart/2005/8/layout/cycle2"/>
    <dgm:cxn modelId="{2C869660-7660-1D48-B329-BD18CAC025DB}" type="presParOf" srcId="{B705AE49-E5C1-A14A-83FD-E5001DE4BB78}" destId="{A736F64D-2B00-E342-8123-DD393A224C15}" srcOrd="3" destOrd="0" presId="urn:microsoft.com/office/officeart/2005/8/layout/cycle2"/>
    <dgm:cxn modelId="{609CFAEA-D84B-B041-B7E1-8B5CD11AE1D4}" type="presParOf" srcId="{A736F64D-2B00-E342-8123-DD393A224C15}" destId="{4C03E824-8112-3C4A-ADE2-72983004DC63}" srcOrd="0" destOrd="0" presId="urn:microsoft.com/office/officeart/2005/8/layout/cycle2"/>
    <dgm:cxn modelId="{4272CDAF-81DD-AC4D-A0F2-7DF3D6492334}" type="presParOf" srcId="{B705AE49-E5C1-A14A-83FD-E5001DE4BB78}" destId="{2D57EEA4-C056-1E4A-9326-39369731716F}" srcOrd="4" destOrd="0" presId="urn:microsoft.com/office/officeart/2005/8/layout/cycle2"/>
    <dgm:cxn modelId="{40C610E8-1CAF-1847-A386-FC2DE65A517D}" type="presParOf" srcId="{B705AE49-E5C1-A14A-83FD-E5001DE4BB78}" destId="{842755BF-72EB-7748-BC55-1BD57DE0E139}" srcOrd="5" destOrd="0" presId="urn:microsoft.com/office/officeart/2005/8/layout/cycle2"/>
    <dgm:cxn modelId="{792BC4B7-1BC3-134E-8230-B24A1C079751}" type="presParOf" srcId="{842755BF-72EB-7748-BC55-1BD57DE0E139}" destId="{10771556-BB9D-4446-828E-1624422D682D}" srcOrd="0" destOrd="0" presId="urn:microsoft.com/office/officeart/2005/8/layout/cycle2"/>
    <dgm:cxn modelId="{8F1B2A82-4647-7C4C-A568-662A38CEA7E0}" type="presParOf" srcId="{B705AE49-E5C1-A14A-83FD-E5001DE4BB78}" destId="{350E78B1-F30F-EA4E-A5AD-FFFFF6C1A82B}" srcOrd="6" destOrd="0" presId="urn:microsoft.com/office/officeart/2005/8/layout/cycle2"/>
    <dgm:cxn modelId="{93D8FBD0-D6DF-224D-AA96-D3DBFC09D44A}" type="presParOf" srcId="{B705AE49-E5C1-A14A-83FD-E5001DE4BB78}" destId="{B4743596-18BE-0849-98BC-28BB89A294D1}" srcOrd="7" destOrd="0" presId="urn:microsoft.com/office/officeart/2005/8/layout/cycle2"/>
    <dgm:cxn modelId="{223794C6-0FDB-E74A-A39A-1EEBA3F5DE1C}" type="presParOf" srcId="{B4743596-18BE-0849-98BC-28BB89A294D1}" destId="{956FD592-E290-3348-8133-2BA32AE90DE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71EA3E-C948-344F-A5FE-B65396BBFCF2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C88C22-D1DD-B844-94CE-8E8D9ED16494}">
      <dgm:prSet phldrT="[Text]"/>
      <dgm:spPr/>
      <dgm:t>
        <a:bodyPr/>
        <a:lstStyle/>
        <a:p>
          <a:r>
            <a:rPr lang="en-US" dirty="0"/>
            <a:t>Local DB</a:t>
          </a:r>
        </a:p>
      </dgm:t>
    </dgm:pt>
    <dgm:pt modelId="{72655DE5-0C36-3C45-B2CB-56D2424220E2}" type="parTrans" cxnId="{51F00738-E5A7-214F-8BED-B6CF22EC22EC}">
      <dgm:prSet/>
      <dgm:spPr/>
      <dgm:t>
        <a:bodyPr/>
        <a:lstStyle/>
        <a:p>
          <a:endParaRPr lang="en-US"/>
        </a:p>
      </dgm:t>
    </dgm:pt>
    <dgm:pt modelId="{18CCAE67-6386-5F43-AD87-BDAAF1064D5F}" type="sibTrans" cxnId="{51F00738-E5A7-214F-8BED-B6CF22EC22EC}">
      <dgm:prSet/>
      <dgm:spPr/>
      <dgm:t>
        <a:bodyPr/>
        <a:lstStyle/>
        <a:p>
          <a:endParaRPr lang="en-US"/>
        </a:p>
      </dgm:t>
    </dgm:pt>
    <dgm:pt modelId="{4A9D86B2-6EE0-644A-9687-D7AC48758D88}">
      <dgm:prSet phldrT="[Text]"/>
      <dgm:spPr/>
      <dgm:t>
        <a:bodyPr/>
        <a:lstStyle/>
        <a:p>
          <a:r>
            <a:rPr lang="en-US" dirty="0"/>
            <a:t>Implement change</a:t>
          </a:r>
        </a:p>
      </dgm:t>
    </dgm:pt>
    <dgm:pt modelId="{B3CD02B3-95ED-5F44-A15C-13FF55DEF6A7}" type="parTrans" cxnId="{A8C6B08C-73A8-6646-92CA-C28ED6034AAA}">
      <dgm:prSet/>
      <dgm:spPr/>
      <dgm:t>
        <a:bodyPr/>
        <a:lstStyle/>
        <a:p>
          <a:endParaRPr lang="en-US"/>
        </a:p>
      </dgm:t>
    </dgm:pt>
    <dgm:pt modelId="{2085F468-4634-6F42-BD78-ADC4F198B363}" type="sibTrans" cxnId="{A8C6B08C-73A8-6646-92CA-C28ED6034AAA}">
      <dgm:prSet/>
      <dgm:spPr/>
      <dgm:t>
        <a:bodyPr/>
        <a:lstStyle/>
        <a:p>
          <a:endParaRPr lang="en-US"/>
        </a:p>
      </dgm:t>
    </dgm:pt>
    <dgm:pt modelId="{20F11C33-B0E2-544B-8C57-DD104EF6A5B7}">
      <dgm:prSet phldrT="[Text]"/>
      <dgm:spPr/>
      <dgm:t>
        <a:bodyPr/>
        <a:lstStyle/>
        <a:p>
          <a:r>
            <a:rPr lang="en-US" dirty="0"/>
            <a:t>GitHub</a:t>
          </a:r>
        </a:p>
      </dgm:t>
    </dgm:pt>
    <dgm:pt modelId="{A9311A9D-FF79-A64D-9D7F-EC6453E348B3}" type="parTrans" cxnId="{6D1DD13B-EBC2-8242-9700-9AA97033EE03}">
      <dgm:prSet/>
      <dgm:spPr/>
      <dgm:t>
        <a:bodyPr/>
        <a:lstStyle/>
        <a:p>
          <a:endParaRPr lang="en-US"/>
        </a:p>
      </dgm:t>
    </dgm:pt>
    <dgm:pt modelId="{4B07242D-D018-4A4F-8AFE-E8ACD755DC25}" type="sibTrans" cxnId="{6D1DD13B-EBC2-8242-9700-9AA97033EE03}">
      <dgm:prSet/>
      <dgm:spPr/>
      <dgm:t>
        <a:bodyPr/>
        <a:lstStyle/>
        <a:p>
          <a:endParaRPr lang="en-US"/>
        </a:p>
      </dgm:t>
    </dgm:pt>
    <dgm:pt modelId="{AF7726A6-13C9-AD42-8B87-14ACC5FD3356}">
      <dgm:prSet phldrT="[Text]"/>
      <dgm:spPr/>
      <dgm:t>
        <a:bodyPr/>
        <a:lstStyle/>
        <a:p>
          <a:r>
            <a:rPr lang="en-US" dirty="0"/>
            <a:t>Review changes</a:t>
          </a:r>
        </a:p>
      </dgm:t>
    </dgm:pt>
    <dgm:pt modelId="{68A6CC2B-6326-3144-8E7E-8899FDA14C2F}" type="parTrans" cxnId="{9F8C3715-9EA7-C340-A004-B44606605CBE}">
      <dgm:prSet/>
      <dgm:spPr/>
      <dgm:t>
        <a:bodyPr/>
        <a:lstStyle/>
        <a:p>
          <a:endParaRPr lang="en-US"/>
        </a:p>
      </dgm:t>
    </dgm:pt>
    <dgm:pt modelId="{D3F24E6C-8EE1-5C46-8420-90B161280A85}" type="sibTrans" cxnId="{9F8C3715-9EA7-C340-A004-B44606605CBE}">
      <dgm:prSet/>
      <dgm:spPr/>
      <dgm:t>
        <a:bodyPr/>
        <a:lstStyle/>
        <a:p>
          <a:endParaRPr lang="en-US"/>
        </a:p>
      </dgm:t>
    </dgm:pt>
    <dgm:pt modelId="{96F13FC0-28B3-B04F-8EE2-319C368133F1}">
      <dgm:prSet phldrT="[Text]"/>
      <dgm:spPr/>
      <dgm:t>
        <a:bodyPr/>
        <a:lstStyle/>
        <a:p>
          <a:r>
            <a:rPr lang="en-US" dirty="0"/>
            <a:t>Run tests</a:t>
          </a:r>
        </a:p>
      </dgm:t>
    </dgm:pt>
    <dgm:pt modelId="{0D142FAC-0A05-5941-8E39-866943899044}" type="parTrans" cxnId="{9D77C878-89E1-7041-A3E3-2152602DD3ED}">
      <dgm:prSet/>
      <dgm:spPr/>
      <dgm:t>
        <a:bodyPr/>
        <a:lstStyle/>
        <a:p>
          <a:endParaRPr lang="en-US"/>
        </a:p>
      </dgm:t>
    </dgm:pt>
    <dgm:pt modelId="{6BA6931B-3B67-3E4A-9D1B-863E313B4015}" type="sibTrans" cxnId="{9D77C878-89E1-7041-A3E3-2152602DD3ED}">
      <dgm:prSet/>
      <dgm:spPr/>
      <dgm:t>
        <a:bodyPr/>
        <a:lstStyle/>
        <a:p>
          <a:endParaRPr lang="en-US"/>
        </a:p>
      </dgm:t>
    </dgm:pt>
    <dgm:pt modelId="{C9885EF4-B301-C548-A20E-06F722DB3D79}">
      <dgm:prSet phldrT="[Text]"/>
      <dgm:spPr/>
      <dgm:t>
        <a:bodyPr/>
        <a:lstStyle/>
        <a:p>
          <a:r>
            <a:rPr lang="en-US" dirty="0"/>
            <a:t>Website</a:t>
          </a:r>
        </a:p>
      </dgm:t>
    </dgm:pt>
    <dgm:pt modelId="{D6D12715-E6D2-6040-89D1-268644E971B0}" type="parTrans" cxnId="{72E35DEB-5196-8D42-B188-D324ABF81499}">
      <dgm:prSet/>
      <dgm:spPr/>
      <dgm:t>
        <a:bodyPr/>
        <a:lstStyle/>
        <a:p>
          <a:endParaRPr lang="en-US"/>
        </a:p>
      </dgm:t>
    </dgm:pt>
    <dgm:pt modelId="{F164E0CA-6E85-CF46-8232-4348FD642474}" type="sibTrans" cxnId="{72E35DEB-5196-8D42-B188-D324ABF81499}">
      <dgm:prSet/>
      <dgm:spPr/>
      <dgm:t>
        <a:bodyPr/>
        <a:lstStyle/>
        <a:p>
          <a:endParaRPr lang="en-US"/>
        </a:p>
      </dgm:t>
    </dgm:pt>
    <dgm:pt modelId="{C0E16ADC-1A0F-6743-A4A8-88BCC361C06D}">
      <dgm:prSet phldrT="[Text]"/>
      <dgm:spPr/>
      <dgm:t>
        <a:bodyPr/>
        <a:lstStyle/>
        <a:p>
          <a:r>
            <a:rPr lang="en-US" dirty="0"/>
            <a:t>Fetch generated database</a:t>
          </a:r>
        </a:p>
      </dgm:t>
    </dgm:pt>
    <dgm:pt modelId="{E604BD73-1306-FB4F-A131-4A8AA6E00065}" type="parTrans" cxnId="{B0DEDBCD-068D-B64F-90A3-615EBDD25767}">
      <dgm:prSet/>
      <dgm:spPr/>
      <dgm:t>
        <a:bodyPr/>
        <a:lstStyle/>
        <a:p>
          <a:endParaRPr lang="en-US"/>
        </a:p>
      </dgm:t>
    </dgm:pt>
    <dgm:pt modelId="{1D0A27BC-67E5-2A47-9462-F982759E4199}" type="sibTrans" cxnId="{B0DEDBCD-068D-B64F-90A3-615EBDD25767}">
      <dgm:prSet/>
      <dgm:spPr/>
      <dgm:t>
        <a:bodyPr/>
        <a:lstStyle/>
        <a:p>
          <a:endParaRPr lang="en-US"/>
        </a:p>
      </dgm:t>
    </dgm:pt>
    <dgm:pt modelId="{B43F136B-E58A-3645-829A-5708A1A6BEE2}">
      <dgm:prSet phldrT="[Text]"/>
      <dgm:spPr/>
      <dgm:t>
        <a:bodyPr/>
        <a:lstStyle/>
        <a:p>
          <a:r>
            <a:rPr lang="en-US" dirty="0"/>
            <a:t>Push to GitHub</a:t>
          </a:r>
        </a:p>
      </dgm:t>
    </dgm:pt>
    <dgm:pt modelId="{358F76F1-6B6C-5447-925D-E96E0D17B523}" type="parTrans" cxnId="{07A00A43-28A2-0C42-B9CE-39FC3B9707C7}">
      <dgm:prSet/>
      <dgm:spPr/>
      <dgm:t>
        <a:bodyPr/>
        <a:lstStyle/>
        <a:p>
          <a:endParaRPr lang="en-US"/>
        </a:p>
      </dgm:t>
    </dgm:pt>
    <dgm:pt modelId="{EF10A32A-25AF-574E-B415-B636B35402E8}" type="sibTrans" cxnId="{07A00A43-28A2-0C42-B9CE-39FC3B9707C7}">
      <dgm:prSet/>
      <dgm:spPr/>
      <dgm:t>
        <a:bodyPr/>
        <a:lstStyle/>
        <a:p>
          <a:endParaRPr lang="en-US"/>
        </a:p>
      </dgm:t>
    </dgm:pt>
    <dgm:pt modelId="{B0A80CF0-FDD9-6747-82FD-CFF363A8FDFE}">
      <dgm:prSet phldrT="[Text]"/>
      <dgm:spPr/>
      <dgm:t>
        <a:bodyPr/>
        <a:lstStyle/>
        <a:p>
          <a:r>
            <a:rPr lang="en-US" dirty="0"/>
            <a:t>Trigger automation</a:t>
          </a:r>
        </a:p>
      </dgm:t>
    </dgm:pt>
    <dgm:pt modelId="{8B92D5E3-4EE2-534A-9CA7-567CDB7F248A}" type="parTrans" cxnId="{2B5C0B27-8EFB-2643-AFD7-A924BDAFB692}">
      <dgm:prSet/>
      <dgm:spPr/>
      <dgm:t>
        <a:bodyPr/>
        <a:lstStyle/>
        <a:p>
          <a:endParaRPr lang="en-US"/>
        </a:p>
      </dgm:t>
    </dgm:pt>
    <dgm:pt modelId="{0E85F874-C50C-D640-A0F9-A4164C992B0E}" type="sibTrans" cxnId="{2B5C0B27-8EFB-2643-AFD7-A924BDAFB692}">
      <dgm:prSet/>
      <dgm:spPr/>
      <dgm:t>
        <a:bodyPr/>
        <a:lstStyle/>
        <a:p>
          <a:endParaRPr lang="en-US"/>
        </a:p>
      </dgm:t>
    </dgm:pt>
    <dgm:pt modelId="{416A8C91-5092-964C-8BE9-5ECAAC1DB84D}">
      <dgm:prSet phldrT="[Text]"/>
      <dgm:spPr/>
      <dgm:t>
        <a:bodyPr/>
        <a:lstStyle/>
        <a:p>
          <a:r>
            <a:rPr lang="en-US" dirty="0"/>
            <a:t>Generate JSON</a:t>
          </a:r>
        </a:p>
      </dgm:t>
    </dgm:pt>
    <dgm:pt modelId="{0BCA973C-52EF-7E4D-A65F-559C03833D01}" type="parTrans" cxnId="{AEA7F048-020A-8140-A99E-2489230BA504}">
      <dgm:prSet/>
      <dgm:spPr/>
      <dgm:t>
        <a:bodyPr/>
        <a:lstStyle/>
        <a:p>
          <a:endParaRPr lang="en-US"/>
        </a:p>
      </dgm:t>
    </dgm:pt>
    <dgm:pt modelId="{0BF75CCC-0303-9941-9D80-929317EA5DD6}" type="sibTrans" cxnId="{AEA7F048-020A-8140-A99E-2489230BA504}">
      <dgm:prSet/>
      <dgm:spPr/>
      <dgm:t>
        <a:bodyPr/>
        <a:lstStyle/>
        <a:p>
          <a:endParaRPr lang="en-US"/>
        </a:p>
      </dgm:t>
    </dgm:pt>
    <dgm:pt modelId="{B20B3FA0-D480-624E-814D-4D971D515BB8}">
      <dgm:prSet phldrT="[Text]"/>
      <dgm:spPr/>
      <dgm:t>
        <a:bodyPr/>
        <a:lstStyle/>
        <a:p>
          <a:r>
            <a:rPr lang="en-US" dirty="0"/>
            <a:t>Explore database</a:t>
          </a:r>
        </a:p>
      </dgm:t>
    </dgm:pt>
    <dgm:pt modelId="{688C7ED0-E674-594B-A4EA-142D0072E974}" type="parTrans" cxnId="{4B7DA81F-BAB4-EC4D-BA63-F215CB177606}">
      <dgm:prSet/>
      <dgm:spPr/>
      <dgm:t>
        <a:bodyPr/>
        <a:lstStyle/>
        <a:p>
          <a:endParaRPr lang="en-US"/>
        </a:p>
      </dgm:t>
    </dgm:pt>
    <dgm:pt modelId="{7E57E63B-463D-CF44-9E31-3E54F60D8F62}" type="sibTrans" cxnId="{4B7DA81F-BAB4-EC4D-BA63-F215CB177606}">
      <dgm:prSet/>
      <dgm:spPr/>
      <dgm:t>
        <a:bodyPr/>
        <a:lstStyle/>
        <a:p>
          <a:endParaRPr lang="en-US"/>
        </a:p>
      </dgm:t>
    </dgm:pt>
    <dgm:pt modelId="{408DA812-2213-054C-8121-E61CE630FE00}" type="pres">
      <dgm:prSet presAssocID="{B371EA3E-C948-344F-A5FE-B65396BBFCF2}" presName="theList" presStyleCnt="0">
        <dgm:presLayoutVars>
          <dgm:dir/>
          <dgm:animLvl val="lvl"/>
          <dgm:resizeHandles val="exact"/>
        </dgm:presLayoutVars>
      </dgm:prSet>
      <dgm:spPr/>
    </dgm:pt>
    <dgm:pt modelId="{BEBA2C4F-CEFF-AE4C-B074-F6863DEA23AD}" type="pres">
      <dgm:prSet presAssocID="{88C88C22-D1DD-B844-94CE-8E8D9ED16494}" presName="compNode" presStyleCnt="0"/>
      <dgm:spPr/>
    </dgm:pt>
    <dgm:pt modelId="{2AB23707-1C5C-5E41-9477-213A52CF28EC}" type="pres">
      <dgm:prSet presAssocID="{88C88C22-D1DD-B844-94CE-8E8D9ED16494}" presName="noGeometry" presStyleCnt="0"/>
      <dgm:spPr/>
    </dgm:pt>
    <dgm:pt modelId="{EF28CA1F-86FC-5247-8CF4-4D31ADAC1A6D}" type="pres">
      <dgm:prSet presAssocID="{88C88C22-D1DD-B844-94CE-8E8D9ED16494}" presName="childTextVisible" presStyleLbl="bgAccFollowNode1" presStyleIdx="0" presStyleCnt="3">
        <dgm:presLayoutVars>
          <dgm:bulletEnabled val="1"/>
        </dgm:presLayoutVars>
      </dgm:prSet>
      <dgm:spPr/>
    </dgm:pt>
    <dgm:pt modelId="{7D05BB6F-9880-9446-9483-94A9DB6AED98}" type="pres">
      <dgm:prSet presAssocID="{88C88C22-D1DD-B844-94CE-8E8D9ED16494}" presName="childTextHidden" presStyleLbl="bgAccFollowNode1" presStyleIdx="0" presStyleCnt="3"/>
      <dgm:spPr/>
    </dgm:pt>
    <dgm:pt modelId="{DC9145F2-18D5-F14B-AA5A-F635E9A1A05F}" type="pres">
      <dgm:prSet presAssocID="{88C88C22-D1DD-B844-94CE-8E8D9ED1649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BA22C98-E511-AC4B-AA95-0B69403D22BE}" type="pres">
      <dgm:prSet presAssocID="{88C88C22-D1DD-B844-94CE-8E8D9ED16494}" presName="aSpace" presStyleCnt="0"/>
      <dgm:spPr/>
    </dgm:pt>
    <dgm:pt modelId="{84C41893-A310-2741-A1BB-B773E1347365}" type="pres">
      <dgm:prSet presAssocID="{20F11C33-B0E2-544B-8C57-DD104EF6A5B7}" presName="compNode" presStyleCnt="0"/>
      <dgm:spPr/>
    </dgm:pt>
    <dgm:pt modelId="{699D0DB2-0A73-3C4F-B86B-F6C77F6A13AC}" type="pres">
      <dgm:prSet presAssocID="{20F11C33-B0E2-544B-8C57-DD104EF6A5B7}" presName="noGeometry" presStyleCnt="0"/>
      <dgm:spPr/>
    </dgm:pt>
    <dgm:pt modelId="{E7711D05-C85F-8546-B7E9-3D24E2060DBC}" type="pres">
      <dgm:prSet presAssocID="{20F11C33-B0E2-544B-8C57-DD104EF6A5B7}" presName="childTextVisible" presStyleLbl="bgAccFollowNode1" presStyleIdx="1" presStyleCnt="3">
        <dgm:presLayoutVars>
          <dgm:bulletEnabled val="1"/>
        </dgm:presLayoutVars>
      </dgm:prSet>
      <dgm:spPr/>
    </dgm:pt>
    <dgm:pt modelId="{F72218F4-486A-524E-848D-94D91843F5E1}" type="pres">
      <dgm:prSet presAssocID="{20F11C33-B0E2-544B-8C57-DD104EF6A5B7}" presName="childTextHidden" presStyleLbl="bgAccFollowNode1" presStyleIdx="1" presStyleCnt="3"/>
      <dgm:spPr/>
    </dgm:pt>
    <dgm:pt modelId="{00F32A06-5EF1-E647-9E34-EFD4B5CEFFCB}" type="pres">
      <dgm:prSet presAssocID="{20F11C33-B0E2-544B-8C57-DD104EF6A5B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AA8341F-3EFC-1B45-B29C-B28FCB9A0D6F}" type="pres">
      <dgm:prSet presAssocID="{20F11C33-B0E2-544B-8C57-DD104EF6A5B7}" presName="aSpace" presStyleCnt="0"/>
      <dgm:spPr/>
    </dgm:pt>
    <dgm:pt modelId="{2D3E2159-89A5-E04A-96D6-9C54E35DA4B1}" type="pres">
      <dgm:prSet presAssocID="{C9885EF4-B301-C548-A20E-06F722DB3D79}" presName="compNode" presStyleCnt="0"/>
      <dgm:spPr/>
    </dgm:pt>
    <dgm:pt modelId="{D888905E-238B-FD4C-B84C-080FDEE5299D}" type="pres">
      <dgm:prSet presAssocID="{C9885EF4-B301-C548-A20E-06F722DB3D79}" presName="noGeometry" presStyleCnt="0"/>
      <dgm:spPr/>
    </dgm:pt>
    <dgm:pt modelId="{0A5F2F0C-A858-4C47-9385-CC79D28D1AD7}" type="pres">
      <dgm:prSet presAssocID="{C9885EF4-B301-C548-A20E-06F722DB3D79}" presName="childTextVisible" presStyleLbl="bgAccFollowNode1" presStyleIdx="2" presStyleCnt="3">
        <dgm:presLayoutVars>
          <dgm:bulletEnabled val="1"/>
        </dgm:presLayoutVars>
      </dgm:prSet>
      <dgm:spPr/>
    </dgm:pt>
    <dgm:pt modelId="{CB58D786-54B4-B340-B0D2-FBCE30E06E84}" type="pres">
      <dgm:prSet presAssocID="{C9885EF4-B301-C548-A20E-06F722DB3D79}" presName="childTextHidden" presStyleLbl="bgAccFollowNode1" presStyleIdx="2" presStyleCnt="3"/>
      <dgm:spPr/>
    </dgm:pt>
    <dgm:pt modelId="{76202BFE-6A3D-E744-97AF-1484C61E9A11}" type="pres">
      <dgm:prSet presAssocID="{C9885EF4-B301-C548-A20E-06F722DB3D79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CCA4710F-2802-2E4C-ACC8-55EEB166E5C2}" type="presOf" srcId="{C0E16ADC-1A0F-6743-A4A8-88BCC361C06D}" destId="{0A5F2F0C-A858-4C47-9385-CC79D28D1AD7}" srcOrd="0" destOrd="0" presId="urn:microsoft.com/office/officeart/2005/8/layout/hProcess6"/>
    <dgm:cxn modelId="{74D28C10-5A36-694A-A212-1232AF5A0B8C}" type="presOf" srcId="{B43F136B-E58A-3645-829A-5708A1A6BEE2}" destId="{7D05BB6F-9880-9446-9483-94A9DB6AED98}" srcOrd="1" destOrd="2" presId="urn:microsoft.com/office/officeart/2005/8/layout/hProcess6"/>
    <dgm:cxn modelId="{D91A3A13-2316-1046-9965-67E958482628}" type="presOf" srcId="{C0E16ADC-1A0F-6743-A4A8-88BCC361C06D}" destId="{CB58D786-54B4-B340-B0D2-FBCE30E06E84}" srcOrd="1" destOrd="0" presId="urn:microsoft.com/office/officeart/2005/8/layout/hProcess6"/>
    <dgm:cxn modelId="{9F8C3715-9EA7-C340-A004-B44606605CBE}" srcId="{20F11C33-B0E2-544B-8C57-DD104EF6A5B7}" destId="{AF7726A6-13C9-AD42-8B87-14ACC5FD3356}" srcOrd="0" destOrd="0" parTransId="{68A6CC2B-6326-3144-8E7E-8899FDA14C2F}" sibTransId="{D3F24E6C-8EE1-5C46-8420-90B161280A85}"/>
    <dgm:cxn modelId="{DB721B16-413A-8944-9DAA-071B8BCEAD0E}" type="presOf" srcId="{96F13FC0-28B3-B04F-8EE2-319C368133F1}" destId="{E7711D05-C85F-8546-B7E9-3D24E2060DBC}" srcOrd="0" destOrd="1" presId="urn:microsoft.com/office/officeart/2005/8/layout/hProcess6"/>
    <dgm:cxn modelId="{4B7DA81F-BAB4-EC4D-BA63-F215CB177606}" srcId="{C9885EF4-B301-C548-A20E-06F722DB3D79}" destId="{B20B3FA0-D480-624E-814D-4D971D515BB8}" srcOrd="1" destOrd="0" parTransId="{688C7ED0-E674-594B-A4EA-142D0072E974}" sibTransId="{7E57E63B-463D-CF44-9E31-3E54F60D8F62}"/>
    <dgm:cxn modelId="{827B8322-8234-004C-B5AB-9A1CF47F8B37}" type="presOf" srcId="{20F11C33-B0E2-544B-8C57-DD104EF6A5B7}" destId="{00F32A06-5EF1-E647-9E34-EFD4B5CEFFCB}" srcOrd="0" destOrd="0" presId="urn:microsoft.com/office/officeart/2005/8/layout/hProcess6"/>
    <dgm:cxn modelId="{0BEA3E23-8AFE-2848-9EAF-61556D9FABCA}" type="presOf" srcId="{C9885EF4-B301-C548-A20E-06F722DB3D79}" destId="{76202BFE-6A3D-E744-97AF-1484C61E9A11}" srcOrd="0" destOrd="0" presId="urn:microsoft.com/office/officeart/2005/8/layout/hProcess6"/>
    <dgm:cxn modelId="{2B5C0B27-8EFB-2643-AFD7-A924BDAFB692}" srcId="{20F11C33-B0E2-544B-8C57-DD104EF6A5B7}" destId="{B0A80CF0-FDD9-6747-82FD-CFF363A8FDFE}" srcOrd="2" destOrd="0" parTransId="{8B92D5E3-4EE2-534A-9CA7-567CDB7F248A}" sibTransId="{0E85F874-C50C-D640-A0F9-A4164C992B0E}"/>
    <dgm:cxn modelId="{51460134-1808-DF4E-96DC-9D324F7EA7DC}" type="presOf" srcId="{4A9D86B2-6EE0-644A-9687-D7AC48758D88}" destId="{EF28CA1F-86FC-5247-8CF4-4D31ADAC1A6D}" srcOrd="0" destOrd="0" presId="urn:microsoft.com/office/officeart/2005/8/layout/hProcess6"/>
    <dgm:cxn modelId="{51F00738-E5A7-214F-8BED-B6CF22EC22EC}" srcId="{B371EA3E-C948-344F-A5FE-B65396BBFCF2}" destId="{88C88C22-D1DD-B844-94CE-8E8D9ED16494}" srcOrd="0" destOrd="0" parTransId="{72655DE5-0C36-3C45-B2CB-56D2424220E2}" sibTransId="{18CCAE67-6386-5F43-AD87-BDAAF1064D5F}"/>
    <dgm:cxn modelId="{6D1DD13B-EBC2-8242-9700-9AA97033EE03}" srcId="{B371EA3E-C948-344F-A5FE-B65396BBFCF2}" destId="{20F11C33-B0E2-544B-8C57-DD104EF6A5B7}" srcOrd="1" destOrd="0" parTransId="{A9311A9D-FF79-A64D-9D7F-EC6453E348B3}" sibTransId="{4B07242D-D018-4A4F-8AFE-E8ACD755DC25}"/>
    <dgm:cxn modelId="{AAF2AC3E-C4FE-A34E-90AB-4AFCD91183D4}" type="presOf" srcId="{416A8C91-5092-964C-8BE9-5ECAAC1DB84D}" destId="{EF28CA1F-86FC-5247-8CF4-4D31ADAC1A6D}" srcOrd="0" destOrd="1" presId="urn:microsoft.com/office/officeart/2005/8/layout/hProcess6"/>
    <dgm:cxn modelId="{28FCB342-38E8-1948-A016-0A3BA6665CF8}" type="presOf" srcId="{96F13FC0-28B3-B04F-8EE2-319C368133F1}" destId="{F72218F4-486A-524E-848D-94D91843F5E1}" srcOrd="1" destOrd="1" presId="urn:microsoft.com/office/officeart/2005/8/layout/hProcess6"/>
    <dgm:cxn modelId="{07A00A43-28A2-0C42-B9CE-39FC3B9707C7}" srcId="{88C88C22-D1DD-B844-94CE-8E8D9ED16494}" destId="{B43F136B-E58A-3645-829A-5708A1A6BEE2}" srcOrd="2" destOrd="0" parTransId="{358F76F1-6B6C-5447-925D-E96E0D17B523}" sibTransId="{EF10A32A-25AF-574E-B415-B636B35402E8}"/>
    <dgm:cxn modelId="{AEA7F048-020A-8140-A99E-2489230BA504}" srcId="{88C88C22-D1DD-B844-94CE-8E8D9ED16494}" destId="{416A8C91-5092-964C-8BE9-5ECAAC1DB84D}" srcOrd="1" destOrd="0" parTransId="{0BCA973C-52EF-7E4D-A65F-559C03833D01}" sibTransId="{0BF75CCC-0303-9941-9D80-929317EA5DD6}"/>
    <dgm:cxn modelId="{E3A3F357-1C39-0548-A4A5-AE62006AA824}" type="presOf" srcId="{AF7726A6-13C9-AD42-8B87-14ACC5FD3356}" destId="{F72218F4-486A-524E-848D-94D91843F5E1}" srcOrd="1" destOrd="0" presId="urn:microsoft.com/office/officeart/2005/8/layout/hProcess6"/>
    <dgm:cxn modelId="{5EE1235D-2FC8-8449-A026-DBB84493891B}" type="presOf" srcId="{4A9D86B2-6EE0-644A-9687-D7AC48758D88}" destId="{7D05BB6F-9880-9446-9483-94A9DB6AED98}" srcOrd="1" destOrd="0" presId="urn:microsoft.com/office/officeart/2005/8/layout/hProcess6"/>
    <dgm:cxn modelId="{D5021864-7487-D143-948B-CD2C2018A2BC}" type="presOf" srcId="{B20B3FA0-D480-624E-814D-4D971D515BB8}" destId="{0A5F2F0C-A858-4C47-9385-CC79D28D1AD7}" srcOrd="0" destOrd="1" presId="urn:microsoft.com/office/officeart/2005/8/layout/hProcess6"/>
    <dgm:cxn modelId="{531E5373-324B-244F-B61C-BB2DEA511410}" type="presOf" srcId="{B0A80CF0-FDD9-6747-82FD-CFF363A8FDFE}" destId="{E7711D05-C85F-8546-B7E9-3D24E2060DBC}" srcOrd="0" destOrd="2" presId="urn:microsoft.com/office/officeart/2005/8/layout/hProcess6"/>
    <dgm:cxn modelId="{9D77C878-89E1-7041-A3E3-2152602DD3ED}" srcId="{20F11C33-B0E2-544B-8C57-DD104EF6A5B7}" destId="{96F13FC0-28B3-B04F-8EE2-319C368133F1}" srcOrd="1" destOrd="0" parTransId="{0D142FAC-0A05-5941-8E39-866943899044}" sibTransId="{6BA6931B-3B67-3E4A-9D1B-863E313B4015}"/>
    <dgm:cxn modelId="{A8C6B08C-73A8-6646-92CA-C28ED6034AAA}" srcId="{88C88C22-D1DD-B844-94CE-8E8D9ED16494}" destId="{4A9D86B2-6EE0-644A-9687-D7AC48758D88}" srcOrd="0" destOrd="0" parTransId="{B3CD02B3-95ED-5F44-A15C-13FF55DEF6A7}" sibTransId="{2085F468-4634-6F42-BD78-ADC4F198B363}"/>
    <dgm:cxn modelId="{B10F048F-FEB8-E544-9D9B-848D0E9DD73A}" type="presOf" srcId="{416A8C91-5092-964C-8BE9-5ECAAC1DB84D}" destId="{7D05BB6F-9880-9446-9483-94A9DB6AED98}" srcOrd="1" destOrd="1" presId="urn:microsoft.com/office/officeart/2005/8/layout/hProcess6"/>
    <dgm:cxn modelId="{DF8D0CC6-6931-C248-916D-353126F11FC6}" type="presOf" srcId="{B43F136B-E58A-3645-829A-5708A1A6BEE2}" destId="{EF28CA1F-86FC-5247-8CF4-4D31ADAC1A6D}" srcOrd="0" destOrd="2" presId="urn:microsoft.com/office/officeart/2005/8/layout/hProcess6"/>
    <dgm:cxn modelId="{5BA3B7C6-C138-D145-9896-228879D98DCA}" type="presOf" srcId="{B371EA3E-C948-344F-A5FE-B65396BBFCF2}" destId="{408DA812-2213-054C-8121-E61CE630FE00}" srcOrd="0" destOrd="0" presId="urn:microsoft.com/office/officeart/2005/8/layout/hProcess6"/>
    <dgm:cxn modelId="{B0DEDBCD-068D-B64F-90A3-615EBDD25767}" srcId="{C9885EF4-B301-C548-A20E-06F722DB3D79}" destId="{C0E16ADC-1A0F-6743-A4A8-88BCC361C06D}" srcOrd="0" destOrd="0" parTransId="{E604BD73-1306-FB4F-A131-4A8AA6E00065}" sibTransId="{1D0A27BC-67E5-2A47-9462-F982759E4199}"/>
    <dgm:cxn modelId="{D985F1D9-3297-8C46-A16C-DFE3D4CAFB9C}" type="presOf" srcId="{88C88C22-D1DD-B844-94CE-8E8D9ED16494}" destId="{DC9145F2-18D5-F14B-AA5A-F635E9A1A05F}" srcOrd="0" destOrd="0" presId="urn:microsoft.com/office/officeart/2005/8/layout/hProcess6"/>
    <dgm:cxn modelId="{BFF734DB-E0A4-3B47-91E3-6E5A9422249B}" type="presOf" srcId="{B20B3FA0-D480-624E-814D-4D971D515BB8}" destId="{CB58D786-54B4-B340-B0D2-FBCE30E06E84}" srcOrd="1" destOrd="1" presId="urn:microsoft.com/office/officeart/2005/8/layout/hProcess6"/>
    <dgm:cxn modelId="{611507E1-0BFD-4C44-80B6-DB64CECDECCB}" type="presOf" srcId="{B0A80CF0-FDD9-6747-82FD-CFF363A8FDFE}" destId="{F72218F4-486A-524E-848D-94D91843F5E1}" srcOrd="1" destOrd="2" presId="urn:microsoft.com/office/officeart/2005/8/layout/hProcess6"/>
    <dgm:cxn modelId="{72E35DEB-5196-8D42-B188-D324ABF81499}" srcId="{B371EA3E-C948-344F-A5FE-B65396BBFCF2}" destId="{C9885EF4-B301-C548-A20E-06F722DB3D79}" srcOrd="2" destOrd="0" parTransId="{D6D12715-E6D2-6040-89D1-268644E971B0}" sibTransId="{F164E0CA-6E85-CF46-8232-4348FD642474}"/>
    <dgm:cxn modelId="{967E14F7-79C0-634E-9D94-107546298DDA}" type="presOf" srcId="{AF7726A6-13C9-AD42-8B87-14ACC5FD3356}" destId="{E7711D05-C85F-8546-B7E9-3D24E2060DBC}" srcOrd="0" destOrd="0" presId="urn:microsoft.com/office/officeart/2005/8/layout/hProcess6"/>
    <dgm:cxn modelId="{C5D61BEA-E92F-D24F-88D3-1C1B4F8F8113}" type="presParOf" srcId="{408DA812-2213-054C-8121-E61CE630FE00}" destId="{BEBA2C4F-CEFF-AE4C-B074-F6863DEA23AD}" srcOrd="0" destOrd="0" presId="urn:microsoft.com/office/officeart/2005/8/layout/hProcess6"/>
    <dgm:cxn modelId="{BA801D35-C64B-2C4B-A4C8-9E13090203A9}" type="presParOf" srcId="{BEBA2C4F-CEFF-AE4C-B074-F6863DEA23AD}" destId="{2AB23707-1C5C-5E41-9477-213A52CF28EC}" srcOrd="0" destOrd="0" presId="urn:microsoft.com/office/officeart/2005/8/layout/hProcess6"/>
    <dgm:cxn modelId="{EB4173F5-27B6-A345-AF59-7AB0CAC4EB39}" type="presParOf" srcId="{BEBA2C4F-CEFF-AE4C-B074-F6863DEA23AD}" destId="{EF28CA1F-86FC-5247-8CF4-4D31ADAC1A6D}" srcOrd="1" destOrd="0" presId="urn:microsoft.com/office/officeart/2005/8/layout/hProcess6"/>
    <dgm:cxn modelId="{4BE71505-8B79-8A43-8CEE-58E2E9F40D0C}" type="presParOf" srcId="{BEBA2C4F-CEFF-AE4C-B074-F6863DEA23AD}" destId="{7D05BB6F-9880-9446-9483-94A9DB6AED98}" srcOrd="2" destOrd="0" presId="urn:microsoft.com/office/officeart/2005/8/layout/hProcess6"/>
    <dgm:cxn modelId="{61C21FCB-9CA0-AB42-AE0B-4FF10F4DCB4C}" type="presParOf" srcId="{BEBA2C4F-CEFF-AE4C-B074-F6863DEA23AD}" destId="{DC9145F2-18D5-F14B-AA5A-F635E9A1A05F}" srcOrd="3" destOrd="0" presId="urn:microsoft.com/office/officeart/2005/8/layout/hProcess6"/>
    <dgm:cxn modelId="{F7D4C114-48B8-9A42-A2A0-13190C535342}" type="presParOf" srcId="{408DA812-2213-054C-8121-E61CE630FE00}" destId="{CBA22C98-E511-AC4B-AA95-0B69403D22BE}" srcOrd="1" destOrd="0" presId="urn:microsoft.com/office/officeart/2005/8/layout/hProcess6"/>
    <dgm:cxn modelId="{AA0794BC-5E5B-574A-9EEA-4330F475D7FA}" type="presParOf" srcId="{408DA812-2213-054C-8121-E61CE630FE00}" destId="{84C41893-A310-2741-A1BB-B773E1347365}" srcOrd="2" destOrd="0" presId="urn:microsoft.com/office/officeart/2005/8/layout/hProcess6"/>
    <dgm:cxn modelId="{11E350F7-F97F-1C40-B555-4F82F3F981E6}" type="presParOf" srcId="{84C41893-A310-2741-A1BB-B773E1347365}" destId="{699D0DB2-0A73-3C4F-B86B-F6C77F6A13AC}" srcOrd="0" destOrd="0" presId="urn:microsoft.com/office/officeart/2005/8/layout/hProcess6"/>
    <dgm:cxn modelId="{1E36544F-530B-3048-87AF-2AE07839636F}" type="presParOf" srcId="{84C41893-A310-2741-A1BB-B773E1347365}" destId="{E7711D05-C85F-8546-B7E9-3D24E2060DBC}" srcOrd="1" destOrd="0" presId="urn:microsoft.com/office/officeart/2005/8/layout/hProcess6"/>
    <dgm:cxn modelId="{E6010D48-FE24-F949-B085-DD0F39F8454B}" type="presParOf" srcId="{84C41893-A310-2741-A1BB-B773E1347365}" destId="{F72218F4-486A-524E-848D-94D91843F5E1}" srcOrd="2" destOrd="0" presId="urn:microsoft.com/office/officeart/2005/8/layout/hProcess6"/>
    <dgm:cxn modelId="{23F4DC0C-75F2-DB4E-B02F-CE3DC374D070}" type="presParOf" srcId="{84C41893-A310-2741-A1BB-B773E1347365}" destId="{00F32A06-5EF1-E647-9E34-EFD4B5CEFFCB}" srcOrd="3" destOrd="0" presId="urn:microsoft.com/office/officeart/2005/8/layout/hProcess6"/>
    <dgm:cxn modelId="{92BB77C7-2379-2646-A1C5-0666F26B1EAF}" type="presParOf" srcId="{408DA812-2213-054C-8121-E61CE630FE00}" destId="{DAA8341F-3EFC-1B45-B29C-B28FCB9A0D6F}" srcOrd="3" destOrd="0" presId="urn:microsoft.com/office/officeart/2005/8/layout/hProcess6"/>
    <dgm:cxn modelId="{915BDCD2-DB3B-2245-99DC-C74FB2880BDC}" type="presParOf" srcId="{408DA812-2213-054C-8121-E61CE630FE00}" destId="{2D3E2159-89A5-E04A-96D6-9C54E35DA4B1}" srcOrd="4" destOrd="0" presId="urn:microsoft.com/office/officeart/2005/8/layout/hProcess6"/>
    <dgm:cxn modelId="{CC60B89C-730C-6143-8347-03232EEC8798}" type="presParOf" srcId="{2D3E2159-89A5-E04A-96D6-9C54E35DA4B1}" destId="{D888905E-238B-FD4C-B84C-080FDEE5299D}" srcOrd="0" destOrd="0" presId="urn:microsoft.com/office/officeart/2005/8/layout/hProcess6"/>
    <dgm:cxn modelId="{03249F95-DC21-7A45-B653-50B90FDC7789}" type="presParOf" srcId="{2D3E2159-89A5-E04A-96D6-9C54E35DA4B1}" destId="{0A5F2F0C-A858-4C47-9385-CC79D28D1AD7}" srcOrd="1" destOrd="0" presId="urn:microsoft.com/office/officeart/2005/8/layout/hProcess6"/>
    <dgm:cxn modelId="{0398BAEB-2437-BC46-8327-DE547C041845}" type="presParOf" srcId="{2D3E2159-89A5-E04A-96D6-9C54E35DA4B1}" destId="{CB58D786-54B4-B340-B0D2-FBCE30E06E84}" srcOrd="2" destOrd="0" presId="urn:microsoft.com/office/officeart/2005/8/layout/hProcess6"/>
    <dgm:cxn modelId="{2FBD3840-5CC4-074D-9BD9-EC6821DCC52B}" type="presParOf" srcId="{2D3E2159-89A5-E04A-96D6-9C54E35DA4B1}" destId="{76202BFE-6A3D-E744-97AF-1484C61E9A1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BE8B23-B891-464D-A44A-CE8B19ECC7A0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942DAE-4E1A-974D-93BF-9604BDBCEE54}">
      <dgm:prSet phldrT="[Text]"/>
      <dgm:spPr/>
      <dgm:t>
        <a:bodyPr/>
        <a:lstStyle/>
        <a:p>
          <a:r>
            <a:rPr lang="en-US" dirty="0"/>
            <a:t>Pull request against main branch</a:t>
          </a:r>
        </a:p>
      </dgm:t>
    </dgm:pt>
    <dgm:pt modelId="{7DF5E174-0F58-AB47-95E7-B69B0B79E7A0}" type="parTrans" cxnId="{97ADB61D-196E-2F4B-8144-4CB0F6A6D839}">
      <dgm:prSet/>
      <dgm:spPr/>
      <dgm:t>
        <a:bodyPr/>
        <a:lstStyle/>
        <a:p>
          <a:endParaRPr lang="en-US"/>
        </a:p>
      </dgm:t>
    </dgm:pt>
    <dgm:pt modelId="{0FFC17DE-A675-9D47-8E02-2E8D21612551}" type="sibTrans" cxnId="{97ADB61D-196E-2F4B-8144-4CB0F6A6D839}">
      <dgm:prSet/>
      <dgm:spPr/>
      <dgm:t>
        <a:bodyPr/>
        <a:lstStyle/>
        <a:p>
          <a:endParaRPr lang="en-US"/>
        </a:p>
      </dgm:t>
    </dgm:pt>
    <dgm:pt modelId="{FA922177-B5BE-AD47-9B15-FACF1B1ED5F3}">
      <dgm:prSet phldrT="[Text]"/>
      <dgm:spPr/>
      <dgm:t>
        <a:bodyPr/>
        <a:lstStyle/>
        <a:p>
          <a:r>
            <a:rPr lang="en-US" dirty="0"/>
            <a:t>Unit tests to verify database integrity</a:t>
          </a:r>
        </a:p>
      </dgm:t>
    </dgm:pt>
    <dgm:pt modelId="{E7938EEE-0542-1E44-846D-006F83B2AB12}" type="parTrans" cxnId="{D7680E03-7512-954B-A75A-433114539EB2}">
      <dgm:prSet/>
      <dgm:spPr/>
      <dgm:t>
        <a:bodyPr/>
        <a:lstStyle/>
        <a:p>
          <a:endParaRPr lang="en-US"/>
        </a:p>
      </dgm:t>
    </dgm:pt>
    <dgm:pt modelId="{29261D8E-9128-7A48-AF1D-9A91D994E42A}" type="sibTrans" cxnId="{D7680E03-7512-954B-A75A-433114539EB2}">
      <dgm:prSet/>
      <dgm:spPr/>
      <dgm:t>
        <a:bodyPr/>
        <a:lstStyle/>
        <a:p>
          <a:endParaRPr lang="en-US"/>
        </a:p>
      </dgm:t>
    </dgm:pt>
    <dgm:pt modelId="{17D983DC-982D-634B-AC95-ECBC456BC01D}">
      <dgm:prSet phldrT="[Text]"/>
      <dgm:spPr/>
      <dgm:t>
        <a:bodyPr/>
        <a:lstStyle/>
        <a:p>
          <a:r>
            <a:rPr lang="en-US" dirty="0"/>
            <a:t>GitHub tagged release</a:t>
          </a:r>
        </a:p>
      </dgm:t>
    </dgm:pt>
    <dgm:pt modelId="{0D9CCFF4-91A1-554A-A42C-85F5E43D545B}" type="parTrans" cxnId="{BF8B8EFB-9EC3-8843-A28E-2F63F81E8460}">
      <dgm:prSet/>
      <dgm:spPr/>
      <dgm:t>
        <a:bodyPr/>
        <a:lstStyle/>
        <a:p>
          <a:endParaRPr lang="en-US"/>
        </a:p>
      </dgm:t>
    </dgm:pt>
    <dgm:pt modelId="{AF961265-7354-2140-9283-321AB02CBEE0}" type="sibTrans" cxnId="{BF8B8EFB-9EC3-8843-A28E-2F63F81E8460}">
      <dgm:prSet/>
      <dgm:spPr/>
      <dgm:t>
        <a:bodyPr/>
        <a:lstStyle/>
        <a:p>
          <a:endParaRPr lang="en-US"/>
        </a:p>
      </dgm:t>
    </dgm:pt>
    <dgm:pt modelId="{0231A577-C619-0140-B5D5-9B772BD9FB10}">
      <dgm:prSet phldrT="[Text]"/>
      <dgm:spPr/>
      <dgm:t>
        <a:bodyPr/>
        <a:lstStyle/>
        <a:p>
          <a:r>
            <a:rPr lang="en-US" dirty="0"/>
            <a:t>Build database and push to SIMPLE-binary</a:t>
          </a:r>
        </a:p>
      </dgm:t>
    </dgm:pt>
    <dgm:pt modelId="{DD12ED86-84EA-B445-BC2E-18562AEF79A0}" type="parTrans" cxnId="{74275632-9E0A-EF4F-82A0-394666990143}">
      <dgm:prSet/>
      <dgm:spPr/>
      <dgm:t>
        <a:bodyPr/>
        <a:lstStyle/>
        <a:p>
          <a:endParaRPr lang="en-US"/>
        </a:p>
      </dgm:t>
    </dgm:pt>
    <dgm:pt modelId="{5910F9CA-162F-DA46-9347-C5CD4DEACD9F}" type="sibTrans" cxnId="{74275632-9E0A-EF4F-82A0-394666990143}">
      <dgm:prSet/>
      <dgm:spPr/>
      <dgm:t>
        <a:bodyPr/>
        <a:lstStyle/>
        <a:p>
          <a:endParaRPr lang="en-US"/>
        </a:p>
      </dgm:t>
    </dgm:pt>
    <dgm:pt modelId="{5E12B98F-CCEE-E641-BEBE-16480FCEBD3C}" type="pres">
      <dgm:prSet presAssocID="{4CBE8B23-B891-464D-A44A-CE8B19ECC7A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E799B2B-EDB8-D44E-AEFE-E508CABB67AB}" type="pres">
      <dgm:prSet presAssocID="{4A942DAE-4E1A-974D-93BF-9604BDBCEE54}" presName="horFlow" presStyleCnt="0"/>
      <dgm:spPr/>
    </dgm:pt>
    <dgm:pt modelId="{D118F8AB-6052-634C-8208-55BE3B49AB22}" type="pres">
      <dgm:prSet presAssocID="{4A942DAE-4E1A-974D-93BF-9604BDBCEE54}" presName="bigChev" presStyleLbl="node1" presStyleIdx="0" presStyleCnt="2"/>
      <dgm:spPr/>
    </dgm:pt>
    <dgm:pt modelId="{78225333-3ADE-F74C-8DF6-E69510A82FD4}" type="pres">
      <dgm:prSet presAssocID="{E7938EEE-0542-1E44-846D-006F83B2AB12}" presName="parTrans" presStyleCnt="0"/>
      <dgm:spPr/>
    </dgm:pt>
    <dgm:pt modelId="{08F824F5-F7FD-FE4C-8321-C481E9825369}" type="pres">
      <dgm:prSet presAssocID="{FA922177-B5BE-AD47-9B15-FACF1B1ED5F3}" presName="node" presStyleLbl="alignAccFollowNode1" presStyleIdx="0" presStyleCnt="2">
        <dgm:presLayoutVars>
          <dgm:bulletEnabled val="1"/>
        </dgm:presLayoutVars>
      </dgm:prSet>
      <dgm:spPr/>
    </dgm:pt>
    <dgm:pt modelId="{F98528A9-521F-D040-8219-EE02CDBABE68}" type="pres">
      <dgm:prSet presAssocID="{4A942DAE-4E1A-974D-93BF-9604BDBCEE54}" presName="vSp" presStyleCnt="0"/>
      <dgm:spPr/>
    </dgm:pt>
    <dgm:pt modelId="{6860B80B-D188-0D4B-B648-2429D3941141}" type="pres">
      <dgm:prSet presAssocID="{17D983DC-982D-634B-AC95-ECBC456BC01D}" presName="horFlow" presStyleCnt="0"/>
      <dgm:spPr/>
    </dgm:pt>
    <dgm:pt modelId="{C7395BDC-C354-B94C-8ABC-E9CCC51F9ABC}" type="pres">
      <dgm:prSet presAssocID="{17D983DC-982D-634B-AC95-ECBC456BC01D}" presName="bigChev" presStyleLbl="node1" presStyleIdx="1" presStyleCnt="2"/>
      <dgm:spPr/>
    </dgm:pt>
    <dgm:pt modelId="{93D3C181-6FC8-F947-BB1C-2158B0362C7B}" type="pres">
      <dgm:prSet presAssocID="{DD12ED86-84EA-B445-BC2E-18562AEF79A0}" presName="parTrans" presStyleCnt="0"/>
      <dgm:spPr/>
    </dgm:pt>
    <dgm:pt modelId="{B68DB2FD-3DD5-6F45-AADA-3B45A53BC917}" type="pres">
      <dgm:prSet presAssocID="{0231A577-C619-0140-B5D5-9B772BD9FB10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D7680E03-7512-954B-A75A-433114539EB2}" srcId="{4A942DAE-4E1A-974D-93BF-9604BDBCEE54}" destId="{FA922177-B5BE-AD47-9B15-FACF1B1ED5F3}" srcOrd="0" destOrd="0" parTransId="{E7938EEE-0542-1E44-846D-006F83B2AB12}" sibTransId="{29261D8E-9128-7A48-AF1D-9A91D994E42A}"/>
    <dgm:cxn modelId="{97ADB61D-196E-2F4B-8144-4CB0F6A6D839}" srcId="{4CBE8B23-B891-464D-A44A-CE8B19ECC7A0}" destId="{4A942DAE-4E1A-974D-93BF-9604BDBCEE54}" srcOrd="0" destOrd="0" parTransId="{7DF5E174-0F58-AB47-95E7-B69B0B79E7A0}" sibTransId="{0FFC17DE-A675-9D47-8E02-2E8D21612551}"/>
    <dgm:cxn modelId="{74275632-9E0A-EF4F-82A0-394666990143}" srcId="{17D983DC-982D-634B-AC95-ECBC456BC01D}" destId="{0231A577-C619-0140-B5D5-9B772BD9FB10}" srcOrd="0" destOrd="0" parTransId="{DD12ED86-84EA-B445-BC2E-18562AEF79A0}" sibTransId="{5910F9CA-162F-DA46-9347-C5CD4DEACD9F}"/>
    <dgm:cxn modelId="{1A500B60-902F-384B-90FE-A1732887B129}" type="presOf" srcId="{FA922177-B5BE-AD47-9B15-FACF1B1ED5F3}" destId="{08F824F5-F7FD-FE4C-8321-C481E9825369}" srcOrd="0" destOrd="0" presId="urn:microsoft.com/office/officeart/2005/8/layout/lProcess3"/>
    <dgm:cxn modelId="{77D0BC6D-BCAB-5944-9354-ACF2F4F18456}" type="presOf" srcId="{4A942DAE-4E1A-974D-93BF-9604BDBCEE54}" destId="{D118F8AB-6052-634C-8208-55BE3B49AB22}" srcOrd="0" destOrd="0" presId="urn:microsoft.com/office/officeart/2005/8/layout/lProcess3"/>
    <dgm:cxn modelId="{2777ABBC-710F-8F43-8689-3B0AAE8CA588}" type="presOf" srcId="{0231A577-C619-0140-B5D5-9B772BD9FB10}" destId="{B68DB2FD-3DD5-6F45-AADA-3B45A53BC917}" srcOrd="0" destOrd="0" presId="urn:microsoft.com/office/officeart/2005/8/layout/lProcess3"/>
    <dgm:cxn modelId="{CBCBC3D9-02D9-2D45-BADE-5100FD6ECFF0}" type="presOf" srcId="{17D983DC-982D-634B-AC95-ECBC456BC01D}" destId="{C7395BDC-C354-B94C-8ABC-E9CCC51F9ABC}" srcOrd="0" destOrd="0" presId="urn:microsoft.com/office/officeart/2005/8/layout/lProcess3"/>
    <dgm:cxn modelId="{A0EA0EDE-844D-1B44-B4A0-D2CF7E67D31C}" type="presOf" srcId="{4CBE8B23-B891-464D-A44A-CE8B19ECC7A0}" destId="{5E12B98F-CCEE-E641-BEBE-16480FCEBD3C}" srcOrd="0" destOrd="0" presId="urn:microsoft.com/office/officeart/2005/8/layout/lProcess3"/>
    <dgm:cxn modelId="{BF8B8EFB-9EC3-8843-A28E-2F63F81E8460}" srcId="{4CBE8B23-B891-464D-A44A-CE8B19ECC7A0}" destId="{17D983DC-982D-634B-AC95-ECBC456BC01D}" srcOrd="1" destOrd="0" parTransId="{0D9CCFF4-91A1-554A-A42C-85F5E43D545B}" sibTransId="{AF961265-7354-2140-9283-321AB02CBEE0}"/>
    <dgm:cxn modelId="{7AB66BA8-0789-1F4B-90FC-87A445A88916}" type="presParOf" srcId="{5E12B98F-CCEE-E641-BEBE-16480FCEBD3C}" destId="{FE799B2B-EDB8-D44E-AEFE-E508CABB67AB}" srcOrd="0" destOrd="0" presId="urn:microsoft.com/office/officeart/2005/8/layout/lProcess3"/>
    <dgm:cxn modelId="{8E475844-DAF5-7249-98AC-3298930774D6}" type="presParOf" srcId="{FE799B2B-EDB8-D44E-AEFE-E508CABB67AB}" destId="{D118F8AB-6052-634C-8208-55BE3B49AB22}" srcOrd="0" destOrd="0" presId="urn:microsoft.com/office/officeart/2005/8/layout/lProcess3"/>
    <dgm:cxn modelId="{72C8EEC2-C12E-C94D-908C-753048F1654A}" type="presParOf" srcId="{FE799B2B-EDB8-D44E-AEFE-E508CABB67AB}" destId="{78225333-3ADE-F74C-8DF6-E69510A82FD4}" srcOrd="1" destOrd="0" presId="urn:microsoft.com/office/officeart/2005/8/layout/lProcess3"/>
    <dgm:cxn modelId="{9B79A6AC-3396-5042-97E5-E7752BB81399}" type="presParOf" srcId="{FE799B2B-EDB8-D44E-AEFE-E508CABB67AB}" destId="{08F824F5-F7FD-FE4C-8321-C481E9825369}" srcOrd="2" destOrd="0" presId="urn:microsoft.com/office/officeart/2005/8/layout/lProcess3"/>
    <dgm:cxn modelId="{202952F1-2DA9-3A4D-A095-E033FBCF1EAC}" type="presParOf" srcId="{5E12B98F-CCEE-E641-BEBE-16480FCEBD3C}" destId="{F98528A9-521F-D040-8219-EE02CDBABE68}" srcOrd="1" destOrd="0" presId="urn:microsoft.com/office/officeart/2005/8/layout/lProcess3"/>
    <dgm:cxn modelId="{272D67D0-79A5-9E42-BE9D-01ACDAC4E114}" type="presParOf" srcId="{5E12B98F-CCEE-E641-BEBE-16480FCEBD3C}" destId="{6860B80B-D188-0D4B-B648-2429D3941141}" srcOrd="2" destOrd="0" presId="urn:microsoft.com/office/officeart/2005/8/layout/lProcess3"/>
    <dgm:cxn modelId="{C6998E93-BFEC-7F4D-BA4A-D5DA02C8C34D}" type="presParOf" srcId="{6860B80B-D188-0D4B-B648-2429D3941141}" destId="{C7395BDC-C354-B94C-8ABC-E9CCC51F9ABC}" srcOrd="0" destOrd="0" presId="urn:microsoft.com/office/officeart/2005/8/layout/lProcess3"/>
    <dgm:cxn modelId="{16D8661B-C5A6-FB47-A928-E962EE846325}" type="presParOf" srcId="{6860B80B-D188-0D4B-B648-2429D3941141}" destId="{93D3C181-6FC8-F947-BB1C-2158B0362C7B}" srcOrd="1" destOrd="0" presId="urn:microsoft.com/office/officeart/2005/8/layout/lProcess3"/>
    <dgm:cxn modelId="{2FAFA179-2BEC-C140-A259-46F871502F48}" type="presParOf" srcId="{6860B80B-D188-0D4B-B648-2429D3941141}" destId="{B68DB2FD-3DD5-6F45-AADA-3B45A53BC917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E8854-0FAE-7D40-8382-2A91237081D0}">
      <dsp:nvSpPr>
        <dsp:cNvPr id="0" name=""/>
        <dsp:cNvSpPr/>
      </dsp:nvSpPr>
      <dsp:spPr>
        <a:xfrm>
          <a:off x="4562065" y="1117"/>
          <a:ext cx="1391468" cy="139146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AstrodbKit2</a:t>
          </a:r>
        </a:p>
      </dsp:txBody>
      <dsp:txXfrm>
        <a:off x="4765841" y="204893"/>
        <a:ext cx="983916" cy="983916"/>
      </dsp:txXfrm>
    </dsp:sp>
    <dsp:sp modelId="{6B672564-361B-B04A-90B9-E9B8B59DC1B6}">
      <dsp:nvSpPr>
        <dsp:cNvPr id="0" name=""/>
        <dsp:cNvSpPr/>
      </dsp:nvSpPr>
      <dsp:spPr>
        <a:xfrm rot="2700000">
          <a:off x="5804312" y="1194026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820609" y="1248606"/>
        <a:ext cx="259661" cy="281772"/>
      </dsp:txXfrm>
    </dsp:sp>
    <dsp:sp modelId="{BD75491F-599C-BB44-8077-9D9BD64C34E3}">
      <dsp:nvSpPr>
        <dsp:cNvPr id="0" name=""/>
        <dsp:cNvSpPr/>
      </dsp:nvSpPr>
      <dsp:spPr>
        <a:xfrm>
          <a:off x="6040882" y="1479934"/>
          <a:ext cx="1391468" cy="1391468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SIMPLE-</a:t>
          </a:r>
          <a:r>
            <a:rPr lang="en-US" sz="1400" kern="1200" dirty="0" err="1"/>
            <a:t>db</a:t>
          </a:r>
          <a:endParaRPr lang="en-US" sz="1400" kern="1200" dirty="0"/>
        </a:p>
      </dsp:txBody>
      <dsp:txXfrm>
        <a:off x="6244658" y="1683710"/>
        <a:ext cx="983916" cy="983916"/>
      </dsp:txXfrm>
    </dsp:sp>
    <dsp:sp modelId="{A736F64D-2B00-E342-8123-DD393A224C15}">
      <dsp:nvSpPr>
        <dsp:cNvPr id="0" name=""/>
        <dsp:cNvSpPr/>
      </dsp:nvSpPr>
      <dsp:spPr>
        <a:xfrm rot="8100000">
          <a:off x="5819159" y="267284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5914145" y="2727423"/>
        <a:ext cx="259661" cy="281772"/>
      </dsp:txXfrm>
    </dsp:sp>
    <dsp:sp modelId="{2D57EEA4-C056-1E4A-9326-39369731716F}">
      <dsp:nvSpPr>
        <dsp:cNvPr id="0" name=""/>
        <dsp:cNvSpPr/>
      </dsp:nvSpPr>
      <dsp:spPr>
        <a:xfrm>
          <a:off x="4562065" y="2958751"/>
          <a:ext cx="1391468" cy="1391468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SIMPLE-binary</a:t>
          </a:r>
        </a:p>
      </dsp:txBody>
      <dsp:txXfrm>
        <a:off x="4765841" y="3162527"/>
        <a:ext cx="983916" cy="983916"/>
      </dsp:txXfrm>
    </dsp:sp>
    <dsp:sp modelId="{842755BF-72EB-7748-BC55-1BD57DE0E139}">
      <dsp:nvSpPr>
        <dsp:cNvPr id="0" name=""/>
        <dsp:cNvSpPr/>
      </dsp:nvSpPr>
      <dsp:spPr>
        <a:xfrm rot="13500000">
          <a:off x="4340342" y="2687690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4435328" y="2820958"/>
        <a:ext cx="259661" cy="281772"/>
      </dsp:txXfrm>
    </dsp:sp>
    <dsp:sp modelId="{350E78B1-F30F-EA4E-A5AD-FFFFF6C1A82B}">
      <dsp:nvSpPr>
        <dsp:cNvPr id="0" name=""/>
        <dsp:cNvSpPr/>
      </dsp:nvSpPr>
      <dsp:spPr>
        <a:xfrm>
          <a:off x="3083248" y="1479934"/>
          <a:ext cx="1391468" cy="139146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SIMPLE-web</a:t>
          </a:r>
        </a:p>
      </dsp:txBody>
      <dsp:txXfrm>
        <a:off x="3287024" y="1683710"/>
        <a:ext cx="983916" cy="983916"/>
      </dsp:txXfrm>
    </dsp:sp>
    <dsp:sp modelId="{B4743596-18BE-0849-98BC-28BB89A294D1}">
      <dsp:nvSpPr>
        <dsp:cNvPr id="0" name=""/>
        <dsp:cNvSpPr/>
      </dsp:nvSpPr>
      <dsp:spPr>
        <a:xfrm rot="8136859">
          <a:off x="4325495" y="120887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420901" y="1263877"/>
        <a:ext cx="259661" cy="281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8CA1F-86FC-5247-8CF4-4D31ADAC1A6D}">
      <dsp:nvSpPr>
        <dsp:cNvPr id="0" name=""/>
        <dsp:cNvSpPr/>
      </dsp:nvSpPr>
      <dsp:spPr>
        <a:xfrm>
          <a:off x="682897" y="246160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Implement change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Generate JSON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Push to GitHub</a:t>
          </a:r>
        </a:p>
      </dsp:txBody>
      <dsp:txXfrm>
        <a:off x="1360661" y="601630"/>
        <a:ext cx="1321638" cy="1658861"/>
      </dsp:txXfrm>
    </dsp:sp>
    <dsp:sp modelId="{DC9145F2-18D5-F14B-AA5A-F635E9A1A05F}">
      <dsp:nvSpPr>
        <dsp:cNvPr id="0" name=""/>
        <dsp:cNvSpPr/>
      </dsp:nvSpPr>
      <dsp:spPr>
        <a:xfrm>
          <a:off x="5134" y="753297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Local DB</a:t>
          </a:r>
        </a:p>
      </dsp:txBody>
      <dsp:txXfrm>
        <a:off x="203646" y="951809"/>
        <a:ext cx="958502" cy="958502"/>
      </dsp:txXfrm>
    </dsp:sp>
    <dsp:sp modelId="{E7711D05-C85F-8546-B7E9-3D24E2060DBC}">
      <dsp:nvSpPr>
        <dsp:cNvPr id="0" name=""/>
        <dsp:cNvSpPr/>
      </dsp:nvSpPr>
      <dsp:spPr>
        <a:xfrm>
          <a:off x="4241155" y="246160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Review changes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Run tests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Trigger automation</a:t>
          </a:r>
        </a:p>
      </dsp:txBody>
      <dsp:txXfrm>
        <a:off x="4918918" y="601630"/>
        <a:ext cx="1321638" cy="1658861"/>
      </dsp:txXfrm>
    </dsp:sp>
    <dsp:sp modelId="{00F32A06-5EF1-E647-9E34-EFD4B5CEFFCB}">
      <dsp:nvSpPr>
        <dsp:cNvPr id="0" name=""/>
        <dsp:cNvSpPr/>
      </dsp:nvSpPr>
      <dsp:spPr>
        <a:xfrm>
          <a:off x="3563391" y="753297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GitHub</a:t>
          </a:r>
        </a:p>
      </dsp:txBody>
      <dsp:txXfrm>
        <a:off x="3761903" y="951809"/>
        <a:ext cx="958502" cy="958502"/>
      </dsp:txXfrm>
    </dsp:sp>
    <dsp:sp modelId="{0A5F2F0C-A858-4C47-9385-CC79D28D1AD7}">
      <dsp:nvSpPr>
        <dsp:cNvPr id="0" name=""/>
        <dsp:cNvSpPr/>
      </dsp:nvSpPr>
      <dsp:spPr>
        <a:xfrm>
          <a:off x="7799412" y="246160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Fetch generated database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Explore database</a:t>
          </a:r>
        </a:p>
      </dsp:txBody>
      <dsp:txXfrm>
        <a:off x="8477175" y="601630"/>
        <a:ext cx="1321638" cy="1658861"/>
      </dsp:txXfrm>
    </dsp:sp>
    <dsp:sp modelId="{76202BFE-6A3D-E744-97AF-1484C61E9A11}">
      <dsp:nvSpPr>
        <dsp:cNvPr id="0" name=""/>
        <dsp:cNvSpPr/>
      </dsp:nvSpPr>
      <dsp:spPr>
        <a:xfrm>
          <a:off x="7121649" y="753297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Website</a:t>
          </a:r>
        </a:p>
      </dsp:txBody>
      <dsp:txXfrm>
        <a:off x="7320161" y="951809"/>
        <a:ext cx="958502" cy="958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8F8AB-6052-634C-8208-55BE3B49AB22}">
      <dsp:nvSpPr>
        <dsp:cNvPr id="0" name=""/>
        <dsp:cNvSpPr/>
      </dsp:nvSpPr>
      <dsp:spPr>
        <a:xfrm>
          <a:off x="1624331" y="515"/>
          <a:ext cx="4073246" cy="16292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Pull request against main branch</a:t>
          </a:r>
        </a:p>
      </dsp:txBody>
      <dsp:txXfrm>
        <a:off x="2438980" y="515"/>
        <a:ext cx="2443948" cy="1629298"/>
      </dsp:txXfrm>
    </dsp:sp>
    <dsp:sp modelId="{08F824F5-F7FD-FE4C-8321-C481E9825369}">
      <dsp:nvSpPr>
        <dsp:cNvPr id="0" name=""/>
        <dsp:cNvSpPr/>
      </dsp:nvSpPr>
      <dsp:spPr>
        <a:xfrm>
          <a:off x="5168055" y="139005"/>
          <a:ext cx="3380794" cy="13523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Unit tests to verify database integrity</a:t>
          </a:r>
        </a:p>
      </dsp:txBody>
      <dsp:txXfrm>
        <a:off x="5844214" y="139005"/>
        <a:ext cx="2028477" cy="1352317"/>
      </dsp:txXfrm>
    </dsp:sp>
    <dsp:sp modelId="{C7395BDC-C354-B94C-8ABC-E9CCC51F9ABC}">
      <dsp:nvSpPr>
        <dsp:cNvPr id="0" name=""/>
        <dsp:cNvSpPr/>
      </dsp:nvSpPr>
      <dsp:spPr>
        <a:xfrm>
          <a:off x="1624331" y="1857915"/>
          <a:ext cx="4073246" cy="16292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GitHub tagged release</a:t>
          </a:r>
        </a:p>
      </dsp:txBody>
      <dsp:txXfrm>
        <a:off x="2438980" y="1857915"/>
        <a:ext cx="2443948" cy="1629298"/>
      </dsp:txXfrm>
    </dsp:sp>
    <dsp:sp modelId="{B68DB2FD-3DD5-6F45-AADA-3B45A53BC917}">
      <dsp:nvSpPr>
        <dsp:cNvPr id="0" name=""/>
        <dsp:cNvSpPr/>
      </dsp:nvSpPr>
      <dsp:spPr>
        <a:xfrm>
          <a:off x="5168055" y="1996406"/>
          <a:ext cx="3380794" cy="13523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database and push to SIMPLE-binary</a:t>
          </a:r>
        </a:p>
      </dsp:txBody>
      <dsp:txXfrm>
        <a:off x="5844214" y="1996406"/>
        <a:ext cx="2028477" cy="1352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7DCB4-1CD9-6049-87DD-1933109BDCDB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174D7-184F-494C-AB8C-82E92B443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4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6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slide but simplify it a little bit- we do want to emphasize handling files (so images, posterior distributions, </a:t>
            </a:r>
            <a:r>
              <a:rPr lang="en-US" dirty="0" err="1"/>
              <a:t>etc</a:t>
            </a:r>
            <a:r>
              <a:rPr lang="en-US" dirty="0"/>
              <a:t> will work in the future)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0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great probes for extrasolar planet research- isolated examples with comparable masses and temperatures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Tables in third normal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3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H2 and CH4 become more prevalent in T dwarfs and suppress the K-band, making them look bluer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slide but simplify it a little bit- we do want to emphasize handling files (so images, posterior distributions, </a:t>
            </a:r>
            <a:r>
              <a:rPr lang="en-US" dirty="0" err="1"/>
              <a:t>etc</a:t>
            </a:r>
            <a:r>
              <a:rPr lang="en-US" dirty="0"/>
              <a:t> will work in the future)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15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58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8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most of these to backup, but have at least one to show how much is in the database (and have a nice plot to go with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6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H2 and CH4 become more prevalent in T dwarfs and suppress the K-band, making them look bluer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74D7-184F-494C-AB8C-82E92B4439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6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B46C-EF56-B486-C5A5-076DE5EFA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44B94-FA9C-A231-8851-C9CA1A8B5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961E0-F743-5E19-900E-7E5AAD6B9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CE81-7461-01B7-6B0B-AE648859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B2849-5DDC-C64A-0B91-BE58A53C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04BC-6530-2E30-DA01-FE8CF594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9A826-B6DE-76A9-8BE6-C4F05A7B6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CECE5-C6EF-2F73-FD7A-891A021D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3DEDA-03F9-7861-E573-DE9CCB35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7AD5-04CE-448C-A28B-CECD6E23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7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C1EEBD-BA7E-5056-99A9-14E5898F3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D8985-4FB0-C944-1756-28FD28F8A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83ABA-D855-4486-1D68-512AAD4C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0CDD8-4853-18F4-D7EC-DA3548D1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6D5D-1E11-D710-A2FA-40139809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8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C849-3D34-A748-A102-770C2A05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358EB-F012-B3B4-829F-51191713D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E4C5-B5A6-ABBD-E0FB-55C725E4A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AFBBB-92D3-03F7-4B99-BECFB769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3D5BF-F972-0A21-1679-E84868A9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2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E099-C7FD-CE3E-52C7-E8423960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B9551-EACE-7DD8-89D4-EABC2CB67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AF79A-0EFE-A7DD-5A04-BB6851DF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5708B-520D-4A6F-5189-A0DADEDE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E3AE-52C7-5713-0DF0-45DC6988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7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FEF4-CB3F-EDE0-F78C-5E2E6FFF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8E9B0-939A-9206-BE67-39DB9C016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1C273-A7B2-0CE2-82B9-F90469806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783F6-D930-0F46-22A1-5684A92A9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F6B11-C1C8-0EB2-3B8D-D2199289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0018A-707F-72AE-3320-AAA3D995E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A7A5-8DC6-A4E8-7CCC-62F98057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DF436-9638-A849-4E34-AC4AC8A9F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80E21-C5B9-AC28-9CEB-A558AE512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50F63-9174-3F4E-1296-9E121CEF4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D8F98-B03A-6436-6FE1-5CBB789F4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813A1E-F88A-5123-8433-0F90BB88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1C176-5D72-B3E8-A67D-B4EF4BB1B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2745E-36C0-92A9-4393-AB7E5A34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9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03E9-648A-DBD2-1ED9-09031E16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A254B-D794-EE56-02E5-F67F432D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595E6-5488-DB23-48CA-5794B75F2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76F70-8EBF-D21F-9F63-CDD86FD5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8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B5000-30B2-E270-6A40-C2182A95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FDBF7-9220-967C-FB47-6E4744FB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126A-FFF0-9ACC-628D-D05C9671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5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BA51-27AF-2D1C-E8C8-F32F694A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47B17-0D39-8CE5-4952-A70C96D8A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2B3F6-2FE6-0940-022E-D6B4EF860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CE2D-E27A-9684-A119-6DE13326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554A9-7771-5BE2-97A1-E607346A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30249-14F9-51C9-D725-2701B839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F2BF-C69D-2F8B-05CD-0E8DCAF68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B2A5-2C88-B0D5-DB49-E57960637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406F7-1C90-7A22-8CAB-CB60423C1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D1C0B-C5CF-61C4-C94E-90CFDD5F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C4AFD-2BC6-3D7B-5EF2-7859D9FC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9FCC2-610D-A986-AFFC-DB861BA3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5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2F009-7D77-FD6E-2255-7F55A1B2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C7D58-E976-1B5F-3104-35D168A97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C9E3-EFEA-762A-11D8-C83ABCD39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42B22-1758-0A4F-A0A5-54DF2D683BEE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B230F-EB40-2D87-C8A1-01154987B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AA116-DEF3-BB13-457E-F73377DB3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9E563-8FFC-BA4C-B91F-A58D36E7E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5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simple-bd-archive.org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-bd-archive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MPLE-AstroDB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ED8D1-4E29-CE3A-C6BE-0DA3AC7D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6407DC-15E1-2279-BD2C-2E01CFB3A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41550"/>
          </a:xfrm>
        </p:spPr>
        <p:txBody>
          <a:bodyPr>
            <a:normAutofit/>
          </a:bodyPr>
          <a:lstStyle/>
          <a:p>
            <a:r>
              <a:rPr lang="en-US" sz="8800" b="1" dirty="0"/>
              <a:t>SIMPLE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29064-ACC6-A78D-6519-A7E331D9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4155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A collaborative database solution for brown dwarf science</a:t>
            </a:r>
          </a:p>
          <a:p>
            <a:endParaRPr lang="en-US" sz="3200" dirty="0"/>
          </a:p>
          <a:p>
            <a:r>
              <a:rPr lang="en-US" sz="3200" dirty="0"/>
              <a:t>David Rodriguez </a:t>
            </a:r>
          </a:p>
          <a:p>
            <a:r>
              <a:rPr lang="en-US" sz="3200" dirty="0"/>
              <a:t>&amp; the SIMPLE collaboration</a:t>
            </a:r>
          </a:p>
          <a:p>
            <a:r>
              <a:rPr lang="en-US" sz="3200" dirty="0"/>
              <a:t>Nov 15,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18AD3-49A3-0FFF-5EF2-A26F4BC7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8" y="5410222"/>
            <a:ext cx="1656554" cy="1136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34414-3022-6DF0-64FD-A5CA843D9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190" y="5388234"/>
            <a:ext cx="1074657" cy="108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3308B-0C57-9D3F-EF26-3C760D8A1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494" y="5472967"/>
            <a:ext cx="3249506" cy="93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9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ED8F-E1B7-3F76-9FF6-A97612BF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and the </a:t>
            </a:r>
            <a:r>
              <a:rPr lang="en-US" dirty="0" err="1"/>
              <a:t>Astrodb</a:t>
            </a:r>
            <a:r>
              <a:rPr lang="en-US" dirty="0"/>
              <a:t>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77757-28FB-F0A6-2C8E-62D7FB90E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SIMPLE database is focused on several key use cases: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Collaborative design </a:t>
            </a:r>
            <a:r>
              <a:rPr lang="en-US" dirty="0"/>
              <a:t>to allow for multiple users to easily contribute new sources, new data</a:t>
            </a:r>
          </a:p>
          <a:p>
            <a:pPr lvl="1"/>
            <a:r>
              <a:rPr lang="en-US" dirty="0"/>
              <a:t>Support for database sizes up to </a:t>
            </a:r>
            <a:r>
              <a:rPr lang="en-US" dirty="0">
                <a:solidFill>
                  <a:schemeClr val="accent2"/>
                </a:solidFill>
              </a:rPr>
              <a:t>tens of thousands of sources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accent2"/>
                </a:solidFill>
              </a:rPr>
              <a:t>represent complex data </a:t>
            </a:r>
            <a:r>
              <a:rPr lang="en-US" dirty="0"/>
              <a:t>models in a simple fashion</a:t>
            </a:r>
          </a:p>
          <a:p>
            <a:pPr lvl="1"/>
            <a:r>
              <a:rPr lang="en-US" dirty="0"/>
              <a:t>Able to </a:t>
            </a:r>
            <a:r>
              <a:rPr lang="en-US" dirty="0">
                <a:solidFill>
                  <a:schemeClr val="accent2"/>
                </a:solidFill>
              </a:rPr>
              <a:t>access locally </a:t>
            </a:r>
            <a:r>
              <a:rPr lang="en-US" dirty="0"/>
              <a:t>on individual machines</a:t>
            </a:r>
          </a:p>
          <a:p>
            <a:r>
              <a:rPr lang="en-US" dirty="0" err="1"/>
              <a:t>Astrodb</a:t>
            </a:r>
            <a:r>
              <a:rPr lang="en-US" dirty="0"/>
              <a:t> Toolkit as a solution for these use cases</a:t>
            </a:r>
          </a:p>
          <a:p>
            <a:pPr lvl="1"/>
            <a:r>
              <a:rPr lang="en-US" dirty="0"/>
              <a:t>SIMPLE is a first implementation of this toolkit</a:t>
            </a:r>
          </a:p>
          <a:p>
            <a:pPr lvl="1"/>
            <a:r>
              <a:rPr lang="en-US" dirty="0"/>
              <a:t>Between a standard relational database and a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80408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6121-B59E-E9B6-7CA6-3AB3AA90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0460-D555-77F4-F1A8-253ACFC1B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hybrid: document store, for version control and collaboration, and SQL, for versatile queries</a:t>
            </a:r>
          </a:p>
          <a:p>
            <a:r>
              <a:rPr lang="en-US" dirty="0"/>
              <a:t>Data is stored in JSON format and converted to SQLite or other relational databases</a:t>
            </a:r>
          </a:p>
          <a:p>
            <a:r>
              <a:rPr lang="en-US" dirty="0"/>
              <a:t>Managed via the AstrodbKit2 python package</a:t>
            </a:r>
          </a:p>
          <a:p>
            <a:pPr lvl="1"/>
            <a:r>
              <a:rPr lang="en-US" dirty="0"/>
              <a:t>Built on top of </a:t>
            </a:r>
            <a:r>
              <a:rPr lang="en-US" dirty="0" err="1"/>
              <a:t>SQLAlchemy</a:t>
            </a:r>
            <a:endParaRPr lang="en-US" dirty="0"/>
          </a:p>
          <a:p>
            <a:pPr lvl="1"/>
            <a:r>
              <a:rPr lang="en-US" dirty="0"/>
              <a:t>SQL schema described in Python</a:t>
            </a:r>
          </a:p>
          <a:p>
            <a:pPr lvl="1"/>
            <a:r>
              <a:rPr lang="en-US" dirty="0"/>
              <a:t>Methods provide ways to convert back and forth between formats</a:t>
            </a:r>
          </a:p>
          <a:p>
            <a:pPr lvl="1"/>
            <a:r>
              <a:rPr lang="en-US" dirty="0"/>
              <a:t>Not constrained to brown dwarf science- any field can use AstrodbKit2</a:t>
            </a:r>
          </a:p>
        </p:txBody>
      </p:sp>
    </p:spTree>
    <p:extLst>
      <p:ext uri="{BB962C8B-B14F-4D97-AF65-F5344CB8AC3E}">
        <p14:creationId xmlns:p14="http://schemas.microsoft.com/office/powerpoint/2010/main" val="316443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816F-7C49-9B7C-0D7E-FD386A80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58" y="188853"/>
            <a:ext cx="3977089" cy="1325563"/>
          </a:xfrm>
        </p:spPr>
        <p:txBody>
          <a:bodyPr/>
          <a:lstStyle/>
          <a:p>
            <a:pPr algn="ctr"/>
            <a:r>
              <a:rPr lang="en-US" dirty="0"/>
              <a:t>The SIMPLE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3F3A1-1A08-C862-583B-752CCDC29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23" y="1784737"/>
            <a:ext cx="4205078" cy="341997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Two “types” of tables:</a:t>
            </a:r>
          </a:p>
          <a:p>
            <a:pPr lvl="1"/>
            <a:r>
              <a:rPr lang="en-US" sz="2800" dirty="0"/>
              <a:t>Object Tables</a:t>
            </a:r>
          </a:p>
          <a:p>
            <a:pPr lvl="2"/>
            <a:r>
              <a:rPr lang="en-US" sz="2400" dirty="0"/>
              <a:t>Sources, Photometry, Spectra, etc. all linked via the source key</a:t>
            </a:r>
          </a:p>
          <a:p>
            <a:pPr lvl="2"/>
            <a:r>
              <a:rPr lang="en-US" sz="2400" dirty="0"/>
              <a:t>Many-to-One relationships (</a:t>
            </a:r>
            <a:r>
              <a:rPr lang="en-US" sz="2400" dirty="0" err="1"/>
              <a:t>eg</a:t>
            </a:r>
            <a:r>
              <a:rPr lang="en-US" sz="2400" dirty="0"/>
              <a:t>, many photometry values for one source)</a:t>
            </a:r>
          </a:p>
          <a:p>
            <a:pPr lvl="2"/>
            <a:r>
              <a:rPr lang="en-US" sz="2400" dirty="0"/>
              <a:t>1 JSON file per Source, with multiple keys for other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437E9-F1C9-AC49-B220-6479F8E0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32" y="33051"/>
            <a:ext cx="7645400" cy="4940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55B452-67D6-FB36-352F-7724BB4BF72B}"/>
              </a:ext>
            </a:extLst>
          </p:cNvPr>
          <p:cNvSpPr txBox="1">
            <a:spLocks/>
          </p:cNvSpPr>
          <p:nvPr/>
        </p:nvSpPr>
        <p:spPr>
          <a:xfrm>
            <a:off x="341524" y="5078779"/>
            <a:ext cx="11501610" cy="149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Reference Tables</a:t>
            </a:r>
          </a:p>
          <a:p>
            <a:pPr lvl="2"/>
            <a:r>
              <a:rPr lang="en-US" sz="2400" dirty="0"/>
              <a:t>Publications, Telescopes, Instruments, etc.</a:t>
            </a:r>
          </a:p>
          <a:p>
            <a:pPr lvl="2"/>
            <a:r>
              <a:rPr lang="en-US" sz="2400" dirty="0"/>
              <a:t>Many-to-Many relationships (</a:t>
            </a:r>
            <a:r>
              <a:rPr lang="en-US" sz="2400" dirty="0" err="1"/>
              <a:t>eg</a:t>
            </a:r>
            <a:r>
              <a:rPr lang="en-US" sz="2400" dirty="0"/>
              <a:t>, one or more telescopes can refer to one more sources)</a:t>
            </a:r>
          </a:p>
          <a:p>
            <a:pPr lvl="2"/>
            <a:r>
              <a:rPr lang="en-US" sz="2400" dirty="0"/>
              <a:t>1 JSON file per table</a:t>
            </a:r>
          </a:p>
        </p:txBody>
      </p:sp>
    </p:spTree>
    <p:extLst>
      <p:ext uri="{BB962C8B-B14F-4D97-AF65-F5344CB8AC3E}">
        <p14:creationId xmlns:p14="http://schemas.microsoft.com/office/powerpoint/2010/main" val="3515112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7928-669E-2486-4C68-8AC5321A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554" cy="1325563"/>
          </a:xfrm>
        </p:spPr>
        <p:txBody>
          <a:bodyPr>
            <a:normAutofit/>
          </a:bodyPr>
          <a:lstStyle/>
          <a:p>
            <a:r>
              <a:rPr lang="en-US" dirty="0"/>
              <a:t>The SIMPLE Database: Document Store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C8598-AA00-A687-9F9D-DA6A12DA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49010"/>
            <a:ext cx="3766457" cy="67763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F2A270-22A5-62CF-8FA9-F42FFF6E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20" y="1690688"/>
            <a:ext cx="7772400" cy="48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3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E1163A-921E-83D8-D6A7-026377122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2"/>
          <a:stretch/>
        </p:blipFill>
        <p:spPr>
          <a:xfrm>
            <a:off x="65316" y="1306284"/>
            <a:ext cx="7570228" cy="55027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C07D3-4139-60F5-64CF-F45809CC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7" y="365125"/>
            <a:ext cx="6546877" cy="843189"/>
          </a:xfrm>
        </p:spPr>
        <p:txBody>
          <a:bodyPr>
            <a:normAutofit/>
          </a:bodyPr>
          <a:lstStyle/>
          <a:p>
            <a:r>
              <a:rPr lang="en-US" dirty="0"/>
              <a:t>The SIMPLE Database: SQL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146AF19-352E-1D0E-4E52-AE47CA372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64446"/>
              </p:ext>
            </p:extLst>
          </p:nvPr>
        </p:nvGraphicFramePr>
        <p:xfrm>
          <a:off x="7229033" y="2073904"/>
          <a:ext cx="471604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9010">
                  <a:extLst>
                    <a:ext uri="{9D8B030D-6E8A-4147-A177-3AD203B41FA5}">
                      <a16:colId xmlns:a16="http://schemas.microsoft.com/office/drawing/2014/main" val="693126520"/>
                    </a:ext>
                  </a:extLst>
                </a:gridCol>
                <a:gridCol w="1179010">
                  <a:extLst>
                    <a:ext uri="{9D8B030D-6E8A-4147-A177-3AD203B41FA5}">
                      <a16:colId xmlns:a16="http://schemas.microsoft.com/office/drawing/2014/main" val="1171019158"/>
                    </a:ext>
                  </a:extLst>
                </a:gridCol>
                <a:gridCol w="1179010">
                  <a:extLst>
                    <a:ext uri="{9D8B030D-6E8A-4147-A177-3AD203B41FA5}">
                      <a16:colId xmlns:a16="http://schemas.microsoft.com/office/drawing/2014/main" val="1794384596"/>
                    </a:ext>
                  </a:extLst>
                </a:gridCol>
                <a:gridCol w="1179010">
                  <a:extLst>
                    <a:ext uri="{9D8B030D-6E8A-4147-A177-3AD203B41FA5}">
                      <a16:colId xmlns:a16="http://schemas.microsoft.com/office/drawing/2014/main" val="2015187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0544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4E4F84-6BC1-4F99-1B7C-43128717A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24593"/>
              </p:ext>
            </p:extLst>
          </p:nvPr>
        </p:nvGraphicFramePr>
        <p:xfrm>
          <a:off x="8988385" y="3764789"/>
          <a:ext cx="27714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747">
                  <a:extLst>
                    <a:ext uri="{9D8B030D-6E8A-4147-A177-3AD203B41FA5}">
                      <a16:colId xmlns:a16="http://schemas.microsoft.com/office/drawing/2014/main" val="693126520"/>
                    </a:ext>
                  </a:extLst>
                </a:gridCol>
                <a:gridCol w="1385747">
                  <a:extLst>
                    <a:ext uri="{9D8B030D-6E8A-4147-A177-3AD203B41FA5}">
                      <a16:colId xmlns:a16="http://schemas.microsoft.com/office/drawing/2014/main" val="1171019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other_name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05441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D2ACF486-5E49-DAAE-247C-C36A55D9D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582439"/>
              </p:ext>
            </p:extLst>
          </p:nvPr>
        </p:nvGraphicFramePr>
        <p:xfrm>
          <a:off x="7907734" y="5455674"/>
          <a:ext cx="38511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10">
                  <a:extLst>
                    <a:ext uri="{9D8B030D-6E8A-4147-A177-3AD203B41FA5}">
                      <a16:colId xmlns:a16="http://schemas.microsoft.com/office/drawing/2014/main" val="693126520"/>
                    </a:ext>
                  </a:extLst>
                </a:gridCol>
                <a:gridCol w="1179010">
                  <a:extLst>
                    <a:ext uri="{9D8B030D-6E8A-4147-A177-3AD203B41FA5}">
                      <a16:colId xmlns:a16="http://schemas.microsoft.com/office/drawing/2014/main" val="1171019158"/>
                    </a:ext>
                  </a:extLst>
                </a:gridCol>
                <a:gridCol w="1493135">
                  <a:extLst>
                    <a:ext uri="{9D8B030D-6E8A-4147-A177-3AD203B41FA5}">
                      <a16:colId xmlns:a16="http://schemas.microsoft.com/office/drawing/2014/main" val="2015187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0544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6BE11C-C22C-F4EC-24BF-C61CA5027B52}"/>
              </a:ext>
            </a:extLst>
          </p:cNvPr>
          <p:cNvCxnSpPr>
            <a:cxnSpLocks/>
          </p:cNvCxnSpPr>
          <p:nvPr/>
        </p:nvCxnSpPr>
        <p:spPr>
          <a:xfrm flipV="1">
            <a:off x="9587053" y="2815584"/>
            <a:ext cx="0" cy="949205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7416C3-5FC3-8A91-927F-82E737980E99}"/>
              </a:ext>
            </a:extLst>
          </p:cNvPr>
          <p:cNvCxnSpPr>
            <a:cxnSpLocks/>
          </p:cNvCxnSpPr>
          <p:nvPr/>
        </p:nvCxnSpPr>
        <p:spPr>
          <a:xfrm flipV="1">
            <a:off x="8401050" y="2815584"/>
            <a:ext cx="0" cy="264009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875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282C8-26C0-D7D3-9361-A31AC426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" y="1445741"/>
            <a:ext cx="7059827" cy="529487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4497CA-1FCA-0C2D-9EBE-B3EFED33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969"/>
          </a:xfrm>
        </p:spPr>
        <p:txBody>
          <a:bodyPr/>
          <a:lstStyle/>
          <a:p>
            <a:r>
              <a:rPr lang="en-US" dirty="0"/>
              <a:t>SIMPLE Database Contents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726071-1BEF-CD68-35F6-DC72F6462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472" y="1456514"/>
            <a:ext cx="4057180" cy="25661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3180 sources spread through across M, L, T, Y spectral types</a:t>
            </a:r>
          </a:p>
          <a:p>
            <a:r>
              <a:rPr lang="en-US" dirty="0"/>
              <a:t>13,212 photometry measurements</a:t>
            </a:r>
          </a:p>
          <a:p>
            <a:r>
              <a:rPr lang="en-US" dirty="0"/>
              <a:t>1519 spectra across nearly 20 instruments</a:t>
            </a:r>
          </a:p>
        </p:txBody>
      </p:sp>
    </p:spTree>
    <p:extLst>
      <p:ext uri="{BB962C8B-B14F-4D97-AF65-F5344CB8AC3E}">
        <p14:creationId xmlns:p14="http://schemas.microsoft.com/office/powerpoint/2010/main" val="21947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0E10-8811-794D-A56B-E05C41F7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SIMPLE: Handling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CB7B-6422-9C12-C327-3D67DB342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9" y="1825625"/>
            <a:ext cx="5393803" cy="4531326"/>
          </a:xfrm>
        </p:spPr>
        <p:txBody>
          <a:bodyPr>
            <a:normAutofit/>
          </a:bodyPr>
          <a:lstStyle/>
          <a:p>
            <a:r>
              <a:rPr lang="en-US" dirty="0"/>
              <a:t>Spectra are stored in the SIMPLE database as pointers to Cloud-hosted files</a:t>
            </a:r>
          </a:p>
          <a:p>
            <a:r>
              <a:rPr lang="en-US" dirty="0"/>
              <a:t>AstrodbKit2 contains logic to understand which columns it needs to translate into specutils.Spectrum1D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68E25-39A0-701E-7D75-C9C58272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77" y="1761384"/>
            <a:ext cx="6127423" cy="45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0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6002-B8DC-2C82-8DF6-28460EBF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 Software Ecosystem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7ED995-A71A-B0B2-3BFE-C6B5C7045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4249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898F05-298F-CB32-6C0B-B77B1C4E2C2B}"/>
              </a:ext>
            </a:extLst>
          </p:cNvPr>
          <p:cNvSpPr txBox="1"/>
          <p:nvPr/>
        </p:nvSpPr>
        <p:spPr>
          <a:xfrm>
            <a:off x="7316056" y="1790012"/>
            <a:ext cx="4037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Manages database queries, including generating the database. </a:t>
            </a:r>
          </a:p>
          <a:p>
            <a:r>
              <a:rPr lang="en-US" dirty="0"/>
              <a:t>Generic for any database following a similar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00986-D2E9-D6C0-7453-390DE4DDD1C8}"/>
              </a:ext>
            </a:extLst>
          </p:cNvPr>
          <p:cNvSpPr txBox="1"/>
          <p:nvPr/>
        </p:nvSpPr>
        <p:spPr>
          <a:xfrm>
            <a:off x="8382002" y="4288658"/>
            <a:ext cx="287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schema for SIMPLE</a:t>
            </a:r>
          </a:p>
          <a:p>
            <a:r>
              <a:rPr lang="en-US" dirty="0"/>
              <a:t>Raw JSON data for database</a:t>
            </a:r>
          </a:p>
          <a:p>
            <a:r>
              <a:rPr lang="en-US" dirty="0"/>
              <a:t>Ingest and tutorial scripts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6F693-46BA-A48A-3F0C-79C9DA0348FC}"/>
              </a:ext>
            </a:extLst>
          </p:cNvPr>
          <p:cNvSpPr txBox="1"/>
          <p:nvPr/>
        </p:nvSpPr>
        <p:spPr>
          <a:xfrm>
            <a:off x="1280048" y="5530630"/>
            <a:ext cx="403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of database in SQLite format</a:t>
            </a:r>
          </a:p>
          <a:p>
            <a:r>
              <a:rPr lang="en-US" dirty="0"/>
              <a:t>Generated automatically by SIMPLE-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E3DD9-B5C2-2523-3294-F50022976CF7}"/>
              </a:ext>
            </a:extLst>
          </p:cNvPr>
          <p:cNvSpPr txBox="1"/>
          <p:nvPr/>
        </p:nvSpPr>
        <p:spPr>
          <a:xfrm>
            <a:off x="490164" y="3678128"/>
            <a:ext cx="331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behind the user interface</a:t>
            </a:r>
          </a:p>
          <a:p>
            <a:r>
              <a:rPr lang="en-US" dirty="0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http://simple-bd-archive.org/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D2210-DE02-B5B8-9644-EB09A7F8C537}"/>
              </a:ext>
            </a:extLst>
          </p:cNvPr>
          <p:cNvSpPr txBox="1"/>
          <p:nvPr/>
        </p:nvSpPr>
        <p:spPr>
          <a:xfrm>
            <a:off x="490164" y="1726301"/>
            <a:ext cx="4037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set of 4 </a:t>
            </a:r>
            <a:r>
              <a:rPr lang="en-US" dirty="0" err="1"/>
              <a:t>Github</a:t>
            </a:r>
            <a:r>
              <a:rPr lang="en-US" dirty="0"/>
              <a:t> repos linked together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err="1">
                <a:solidFill>
                  <a:schemeClr val="accent2"/>
                </a:solidFill>
              </a:rPr>
              <a:t>github.com</a:t>
            </a:r>
            <a:r>
              <a:rPr lang="en-US" dirty="0">
                <a:solidFill>
                  <a:schemeClr val="accent2"/>
                </a:solidFill>
              </a:rPr>
              <a:t>/SIMPLE-</a:t>
            </a:r>
            <a:r>
              <a:rPr lang="en-US" dirty="0" err="1">
                <a:solidFill>
                  <a:schemeClr val="accent2"/>
                </a:solidFill>
              </a:rPr>
              <a:t>AstroDB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7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3585-4448-857A-1609-32D61365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 Workflow: Powered by GitHub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3AA49A4-FBEC-7BA5-A45C-87030D197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942156"/>
              </p:ext>
            </p:extLst>
          </p:nvPr>
        </p:nvGraphicFramePr>
        <p:xfrm>
          <a:off x="838200" y="1825625"/>
          <a:ext cx="10515600" cy="2862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438716-9A3B-CF72-9637-2AC05C3C7348}"/>
              </a:ext>
            </a:extLst>
          </p:cNvPr>
          <p:cNvSpPr txBox="1">
            <a:spLocks/>
          </p:cNvSpPr>
          <p:nvPr/>
        </p:nvSpPr>
        <p:spPr>
          <a:xfrm>
            <a:off x="838200" y="4911061"/>
            <a:ext cx="10794357" cy="1581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Changes to the SIMPLE database, either the schema or the content, </a:t>
            </a:r>
            <a:r>
              <a:rPr lang="en-US" dirty="0">
                <a:solidFill>
                  <a:schemeClr val="accent2"/>
                </a:solidFill>
              </a:rPr>
              <a:t>follow a standard software development workflow</a:t>
            </a:r>
            <a:r>
              <a:rPr lang="en-US" dirty="0"/>
              <a:t>, adapted for databases</a:t>
            </a:r>
          </a:p>
        </p:txBody>
      </p:sp>
    </p:spTree>
    <p:extLst>
      <p:ext uri="{BB962C8B-B14F-4D97-AF65-F5344CB8AC3E}">
        <p14:creationId xmlns:p14="http://schemas.microsoft.com/office/powerpoint/2010/main" val="3150447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845A-9A9E-B81E-79FC-14293121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 Workflow: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F9151-8C55-74D9-B69D-96D3614A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49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types of automation are configured for SIMPLE via GitHub Actions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CA57D0-88DB-FCEE-BF51-DA30FB6EC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932638"/>
              </p:ext>
            </p:extLst>
          </p:nvPr>
        </p:nvGraphicFramePr>
        <p:xfrm>
          <a:off x="1180618" y="2650603"/>
          <a:ext cx="10173182" cy="348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948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4734-C340-9BD7-8D8D-06A1A7D8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2A93-DB05-B791-7397-4829BA0F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into Data Science</a:t>
            </a:r>
          </a:p>
          <a:p>
            <a:r>
              <a:rPr lang="en-US" dirty="0"/>
              <a:t>A brief primer on Brown Dwarfs and Databases</a:t>
            </a:r>
          </a:p>
          <a:p>
            <a:r>
              <a:rPr lang="en-US" dirty="0"/>
              <a:t>The SIMPLE Database &amp; Ecosystem</a:t>
            </a:r>
          </a:p>
          <a:p>
            <a:r>
              <a:rPr lang="en-US" dirty="0"/>
              <a:t>The SIMPLE Website</a:t>
            </a:r>
          </a:p>
          <a:p>
            <a:r>
              <a:rPr lang="en-US" dirty="0"/>
              <a:t>Backend/Content Details</a:t>
            </a:r>
          </a:p>
        </p:txBody>
      </p:sp>
    </p:spTree>
    <p:extLst>
      <p:ext uri="{BB962C8B-B14F-4D97-AF65-F5344CB8AC3E}">
        <p14:creationId xmlns:p14="http://schemas.microsoft.com/office/powerpoint/2010/main" val="163898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559A-EA0A-E5DA-B761-463588FA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81400" cy="1325563"/>
          </a:xfrm>
        </p:spPr>
        <p:txBody>
          <a:bodyPr/>
          <a:lstStyle/>
          <a:p>
            <a:r>
              <a:rPr lang="en-US" dirty="0"/>
              <a:t>SIMPLE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7A9EE-C410-878D-A5D3-35ACEC36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3271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http://simple-bd-archive.org/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</a:p>
          <a:p>
            <a:r>
              <a:rPr lang="en-US" sz="3200" dirty="0"/>
              <a:t>Built using Flask on Python with Bokeh for plots</a:t>
            </a:r>
          </a:p>
          <a:p>
            <a:r>
              <a:rPr lang="en-US" sz="3200" dirty="0"/>
              <a:t>Hosted on Reclaim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DE7AB-6CCB-F9BC-0080-316372F0B6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41471" y="1331829"/>
            <a:ext cx="6747039" cy="4726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799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B0CB78-388B-AD25-1F66-7AD4FE75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7503" y="169510"/>
            <a:ext cx="10056993" cy="65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29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9531F-B242-8134-F8D1-FA890BBE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22" y="0"/>
            <a:ext cx="7445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406CA-EB9B-A6E8-5CE3-83970B6E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84" y="177391"/>
            <a:ext cx="9077232" cy="65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18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406CA-EB9B-A6E8-5CE3-83970B6E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84" y="177391"/>
            <a:ext cx="9077232" cy="65032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310B3D0-E05E-53EB-E63C-C1F61AEE4F9B}"/>
              </a:ext>
            </a:extLst>
          </p:cNvPr>
          <p:cNvGrpSpPr/>
          <p:nvPr/>
        </p:nvGrpSpPr>
        <p:grpSpPr>
          <a:xfrm>
            <a:off x="304014" y="1708365"/>
            <a:ext cx="7937369" cy="3627206"/>
            <a:chOff x="304014" y="1708365"/>
            <a:chExt cx="7937369" cy="36272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9C26A2-1A3C-7F35-C855-467D5FDCEE9E}"/>
                </a:ext>
              </a:extLst>
            </p:cNvPr>
            <p:cNvSpPr/>
            <p:nvPr/>
          </p:nvSpPr>
          <p:spPr>
            <a:xfrm>
              <a:off x="304014" y="1708365"/>
              <a:ext cx="7937369" cy="362720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D7F9BA-898E-3E60-BF7A-FFF078F1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99" y="2224056"/>
              <a:ext cx="7772400" cy="30387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864C1B-3523-D739-C36A-E3EB0F702932}"/>
                </a:ext>
              </a:extLst>
            </p:cNvPr>
            <p:cNvSpPr txBox="1"/>
            <p:nvPr/>
          </p:nvSpPr>
          <p:spPr>
            <a:xfrm>
              <a:off x="537327" y="1847654"/>
              <a:ext cx="5099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Soon will be adding JWST spectra! (Miles et al. 2022)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388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B0F8-65C4-13CC-528B-217D9F6B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88A1E-8AE0-DD53-06D1-526CDE5FE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Astrodb</a:t>
            </a:r>
            <a:r>
              <a:rPr lang="en-US" dirty="0"/>
              <a:t> Toolkit is a framework for creating collaborative mid-scale databases; first example is SIMPLE</a:t>
            </a:r>
          </a:p>
          <a:p>
            <a:r>
              <a:rPr lang="en-US" dirty="0"/>
              <a:t>The database is a hybrid of a document store and relational database</a:t>
            </a:r>
          </a:p>
          <a:p>
            <a:r>
              <a:rPr lang="en-US" dirty="0"/>
              <a:t>GitHub is used for coordinating content updates and running validation and tests</a:t>
            </a:r>
          </a:p>
          <a:p>
            <a:r>
              <a:rPr lang="en-US" dirty="0"/>
              <a:t>SIMPLE is prototyped for brown dwarf science, but can extend to other fields</a:t>
            </a:r>
          </a:p>
          <a:p>
            <a:pPr lvl="1"/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https://github.com/SIMPLE-AstroDB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94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F883-4870-586E-B743-73FABDD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3AB58-4744-1DC3-3A19-1BA3B7C50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07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E0D2-41B1-5191-A16E-C734A18DA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969"/>
          </a:xfrm>
        </p:spPr>
        <p:txBody>
          <a:bodyPr/>
          <a:lstStyle/>
          <a:p>
            <a:r>
              <a:rPr lang="en-US" dirty="0"/>
              <a:t>SIMPLE Database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457EE-8A11-A249-5F10-D48916173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616" y="1523966"/>
            <a:ext cx="4057180" cy="25661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3180 sources spread through across M, L, T, Y spectral types</a:t>
            </a:r>
          </a:p>
          <a:p>
            <a:r>
              <a:rPr lang="en-US" dirty="0"/>
              <a:t>13,212 photometry measurements</a:t>
            </a:r>
          </a:p>
          <a:p>
            <a:r>
              <a:rPr lang="en-US" dirty="0"/>
              <a:t>1519 spectra across nearly 20 instruments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FEE2C-AF5E-4D7C-B39B-62048781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820" y="1258094"/>
            <a:ext cx="73152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1747EE-D016-147D-79D8-1A42F00E32FB}"/>
              </a:ext>
            </a:extLst>
          </p:cNvPr>
          <p:cNvSpPr txBox="1"/>
          <p:nvPr/>
        </p:nvSpPr>
        <p:spPr>
          <a:xfrm>
            <a:off x="103696" y="4405299"/>
            <a:ext cx="4569112" cy="185746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# Query for counts grouped by spectral type</a:t>
            </a:r>
            <a:br>
              <a:rPr lang="en-US" dirty="0">
                <a:solidFill>
                  <a:srgbClr val="808080"/>
                </a:solidFill>
                <a:effectLst/>
              </a:rPr>
            </a:br>
            <a:r>
              <a:rPr lang="en-US" dirty="0"/>
              <a:t>t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db.SpectralTypes.c.spectral_type</a:t>
            </a:r>
            <a:r>
              <a:rPr lang="en-US" dirty="0">
                <a:solidFill>
                  <a:srgbClr val="CC7832"/>
                </a:solidFill>
                <a:effectLst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 err="1"/>
              <a:t>func.count</a:t>
            </a:r>
            <a:r>
              <a:rPr lang="en-US" dirty="0"/>
              <a:t>(</a:t>
            </a:r>
            <a:r>
              <a:rPr lang="en-US" dirty="0" err="1"/>
              <a:t>db.SpectralTypes.c.source</a:t>
            </a:r>
            <a:r>
              <a:rPr lang="en-US" dirty="0"/>
              <a:t>).label(</a:t>
            </a:r>
            <a:r>
              <a:rPr lang="en-US" dirty="0">
                <a:solidFill>
                  <a:srgbClr val="6A8759"/>
                </a:solidFill>
                <a:effectLst/>
              </a:rPr>
              <a:t>'counts'</a:t>
            </a:r>
            <a:r>
              <a:rPr lang="en-US" dirty="0"/>
              <a:t>)).\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db.SpectralTypes.c.spectral_type</a:t>
            </a:r>
            <a:r>
              <a:rPr lang="en-US" dirty="0"/>
              <a:t>).\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astropy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00197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0CE974-46E8-B407-2E50-1C211A0EE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0" y="1827303"/>
            <a:ext cx="6220762" cy="46655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DB7A5D-D592-EA7F-5B48-6DBD453B6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638" y="1827302"/>
            <a:ext cx="4790302" cy="427693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effectLst/>
              </a:rPr>
              <a:t># Query for joint Photometry and Spectral Types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db.Photometry.c.source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db.Photometry.c.band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db.Photometry.c.magnitude</a:t>
            </a:r>
            <a:r>
              <a:rPr lang="en-US" dirty="0">
                <a:solidFill>
                  <a:srgbClr val="CC7832"/>
                </a:solidFill>
                <a:effectLst/>
              </a:rPr>
              <a:t>,</a:t>
            </a:r>
            <a:r>
              <a:rPr lang="en-US" dirty="0">
                <a:solidFill>
                  <a:srgbClr val="CC7832"/>
                </a:solidFill>
              </a:rPr>
              <a:t> </a:t>
            </a:r>
            <a:r>
              <a:rPr lang="en-US" dirty="0" err="1"/>
              <a:t>db.SpectralTypes.c.spectral_type_code</a:t>
            </a:r>
            <a:r>
              <a:rPr lang="en-US" dirty="0"/>
              <a:t>).\</a:t>
            </a:r>
            <a:br>
              <a:rPr lang="en-US" dirty="0"/>
            </a:br>
            <a:r>
              <a:rPr lang="en-US" dirty="0"/>
              <a:t>        join(</a:t>
            </a:r>
            <a:r>
              <a:rPr lang="en-US" dirty="0" err="1"/>
              <a:t>db.SpectralTypes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db.SpectralTypes.c.source</a:t>
            </a:r>
            <a:r>
              <a:rPr lang="en-US" dirty="0"/>
              <a:t> == </a:t>
            </a:r>
            <a:r>
              <a:rPr lang="en-US" dirty="0" err="1"/>
              <a:t>db.Photometry.c.source</a:t>
            </a:r>
            <a:r>
              <a:rPr lang="en-US" dirty="0"/>
              <a:t>).\</a:t>
            </a:r>
            <a:br>
              <a:rPr lang="en-US" dirty="0"/>
            </a:br>
            <a:r>
              <a:rPr lang="en-US" dirty="0"/>
              <a:t>        filter(</a:t>
            </a:r>
            <a:r>
              <a:rPr lang="en-US" dirty="0" err="1"/>
              <a:t>db.Photometry.c.band.in</a:t>
            </a:r>
            <a:r>
              <a:rPr lang="en-US" dirty="0"/>
              <a:t>_([</a:t>
            </a:r>
            <a:r>
              <a:rPr lang="en-US" dirty="0">
                <a:solidFill>
                  <a:srgbClr val="6A8759"/>
                </a:solidFill>
                <a:effectLst/>
              </a:rPr>
              <a:t>'2MASS.J'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'2MASS.H'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'2MASS.Ks'</a:t>
            </a:r>
            <a:r>
              <a:rPr lang="en-US" dirty="0"/>
              <a:t>])).\</a:t>
            </a:r>
            <a:br>
              <a:rPr lang="en-US" dirty="0"/>
            </a:br>
            <a:r>
              <a:rPr lang="en-US" dirty="0"/>
              <a:t>        pandas()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808080"/>
                </a:solidFill>
                <a:effectLst/>
              </a:rPr>
              <a:t># Pivoting and handling table</a:t>
            </a:r>
            <a:br>
              <a:rPr lang="en-US" dirty="0">
                <a:solidFill>
                  <a:srgbClr val="808080"/>
                </a:solidFill>
                <a:effectLst/>
              </a:rPr>
            </a:br>
            <a:r>
              <a:rPr lang="en-US" dirty="0" err="1"/>
              <a:t>t_pivoted</a:t>
            </a:r>
            <a:r>
              <a:rPr lang="en-US" dirty="0"/>
              <a:t> = </a:t>
            </a:r>
            <a:r>
              <a:rPr lang="en-US" dirty="0" err="1"/>
              <a:t>t.pivot_table</a:t>
            </a:r>
            <a:r>
              <a:rPr lang="en-US" dirty="0"/>
              <a:t>(</a:t>
            </a:r>
            <a:r>
              <a:rPr lang="en-US" dirty="0">
                <a:solidFill>
                  <a:srgbClr val="AA4926"/>
                </a:solidFill>
                <a:effectLst/>
              </a:rPr>
              <a:t>index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"source"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AA4926"/>
                </a:solidFill>
                <a:effectLst/>
              </a:rPr>
              <a:t>columns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"band"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AA4926"/>
                </a:solidFill>
                <a:effectLst/>
              </a:rPr>
              <a:t>values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"magnitude"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df</a:t>
            </a:r>
            <a:r>
              <a:rPr lang="en-US" dirty="0"/>
              <a:t> = t[[</a:t>
            </a:r>
            <a:r>
              <a:rPr lang="en-US" dirty="0">
                <a:solidFill>
                  <a:srgbClr val="6A8759"/>
                </a:solidFill>
                <a:effectLst/>
              </a:rPr>
              <a:t>'source'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 err="1">
                <a:solidFill>
                  <a:srgbClr val="6A8759"/>
                </a:solidFill>
                <a:effectLst/>
              </a:rPr>
              <a:t>spectral_type_code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/>
              <a:t>]].merge(</a:t>
            </a:r>
            <a:r>
              <a:rPr lang="en-US" dirty="0" err="1"/>
              <a:t>t_pivoted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left_on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'source'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right_on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'source'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df.drop_duplicates</a:t>
            </a:r>
            <a:r>
              <a:rPr lang="en-US" dirty="0"/>
              <a:t>([</a:t>
            </a:r>
            <a:r>
              <a:rPr lang="en-US" dirty="0">
                <a:solidFill>
                  <a:srgbClr val="6A8759"/>
                </a:solidFill>
                <a:effectLst/>
              </a:rPr>
              <a:t>'source'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 err="1">
                <a:solidFill>
                  <a:srgbClr val="6A8759"/>
                </a:solidFill>
                <a:effectLst/>
              </a:rPr>
              <a:t>spectral_type_code</a:t>
            </a:r>
            <a:r>
              <a:rPr lang="en-US" dirty="0">
                <a:solidFill>
                  <a:srgbClr val="6A8759"/>
                </a:solidFill>
                <a:effectLst/>
              </a:rPr>
              <a:t>’</a:t>
            </a:r>
            <a:r>
              <a:rPr lang="en-US" dirty="0"/>
              <a:t>])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AE5525-9D78-46A2-A95D-B471913011A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92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SIMPLE Database 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75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0E10-8811-794D-A56B-E05C41F7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SIMPLE: Handling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CB7B-6422-9C12-C327-3D67DB342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8472"/>
          </a:xfrm>
        </p:spPr>
        <p:txBody>
          <a:bodyPr/>
          <a:lstStyle/>
          <a:p>
            <a:r>
              <a:rPr lang="en-US" dirty="0"/>
              <a:t>Spectra are stored in the SIMPLE database as pointers to Cloud-hosted files</a:t>
            </a:r>
          </a:p>
          <a:p>
            <a:r>
              <a:rPr lang="en-US" dirty="0"/>
              <a:t>AstrodbKit2 contains logic to understand which columns it needs to translate into specutils.Spectrum1D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843AF-F0A6-946E-588C-7DAEDEA8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729" y="3607572"/>
            <a:ext cx="3847071" cy="2885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94CF8D-0FFA-EC3B-10AB-26391A3DCD4C}"/>
              </a:ext>
            </a:extLst>
          </p:cNvPr>
          <p:cNvSpPr txBox="1"/>
          <p:nvPr/>
        </p:nvSpPr>
        <p:spPr>
          <a:xfrm>
            <a:off x="696098" y="4509700"/>
            <a:ext cx="6098058" cy="135409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en-US" dirty="0"/>
              <a:t>t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db.Spectra.c.spectrum</a:t>
            </a:r>
            <a:r>
              <a:rPr lang="en-US" dirty="0"/>
              <a:t>).\</a:t>
            </a:r>
          </a:p>
          <a:p>
            <a:r>
              <a:rPr lang="en-US" dirty="0"/>
              <a:t>  filter(</a:t>
            </a:r>
            <a:r>
              <a:rPr lang="en-US" dirty="0" err="1"/>
              <a:t>db.Spectra.c.source</a:t>
            </a:r>
            <a:r>
              <a:rPr lang="en-US" dirty="0"/>
              <a:t> == </a:t>
            </a:r>
            <a:r>
              <a:rPr lang="en-US" dirty="0">
                <a:solidFill>
                  <a:srgbClr val="6A8759"/>
                </a:solidFill>
                <a:effectLst/>
              </a:rPr>
              <a:t>'2MASS J00192626+4614078’</a:t>
            </a:r>
            <a:r>
              <a:rPr lang="en-US" dirty="0"/>
              <a:t>).\</a:t>
            </a:r>
          </a:p>
          <a:p>
            <a:r>
              <a:rPr lang="en-US" dirty="0"/>
              <a:t>  limit(</a:t>
            </a:r>
            <a:r>
              <a:rPr lang="en-US" dirty="0">
                <a:solidFill>
                  <a:srgbClr val="6897BB"/>
                </a:solidFill>
                <a:effectLst/>
              </a:rPr>
              <a:t>1</a:t>
            </a:r>
            <a:r>
              <a:rPr lang="en-US" dirty="0"/>
              <a:t>).\</a:t>
            </a:r>
          </a:p>
          <a:p>
            <a:r>
              <a:rPr lang="en-US" dirty="0"/>
              <a:t>  spectra()</a:t>
            </a:r>
          </a:p>
        </p:txBody>
      </p:sp>
    </p:spTree>
    <p:extLst>
      <p:ext uri="{BB962C8B-B14F-4D97-AF65-F5344CB8AC3E}">
        <p14:creationId xmlns:p14="http://schemas.microsoft.com/office/powerpoint/2010/main" val="323368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D289-5C1A-6CC4-6692-5E99CE16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Journey Through Astronomy &amp;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C74A-608F-7D8B-2948-D95C7205A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8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Graduated with PhD from UCLA 2011</a:t>
            </a:r>
          </a:p>
          <a:p>
            <a:pPr lvl="1"/>
            <a:r>
              <a:rPr lang="en-US" dirty="0"/>
              <a:t>Low mass stars, young moving groups, debris disks</a:t>
            </a:r>
          </a:p>
          <a:p>
            <a:pPr lvl="1"/>
            <a:r>
              <a:rPr lang="en-US" dirty="0"/>
              <a:t>Hands-on training (IRAF, IDL, Python)</a:t>
            </a:r>
          </a:p>
          <a:p>
            <a:r>
              <a:rPr lang="en-US" dirty="0"/>
              <a:t>Postdoc in Universidad de Chile 2011-2016</a:t>
            </a:r>
          </a:p>
          <a:p>
            <a:pPr lvl="1"/>
            <a:r>
              <a:rPr lang="en-US" dirty="0"/>
              <a:t>Continued research from grad school, starting to use ALMA</a:t>
            </a:r>
          </a:p>
          <a:p>
            <a:pPr lvl="1"/>
            <a:r>
              <a:rPr lang="en-US" dirty="0"/>
              <a:t>Online data science training (GitHub, R, SQL; via Coursera)</a:t>
            </a:r>
          </a:p>
          <a:p>
            <a:r>
              <a:rPr lang="en-US" dirty="0"/>
              <a:t>Postdoc at AMNH 2016-2017</a:t>
            </a:r>
          </a:p>
          <a:p>
            <a:pPr lvl="1"/>
            <a:r>
              <a:rPr lang="en-US" dirty="0"/>
              <a:t>Brown dwarf database work</a:t>
            </a:r>
          </a:p>
          <a:p>
            <a:pPr lvl="1"/>
            <a:r>
              <a:rPr lang="en-US" dirty="0"/>
              <a:t>In-person data science and coding training (R, Python, GitHub)</a:t>
            </a:r>
          </a:p>
          <a:p>
            <a:r>
              <a:rPr lang="en-US" dirty="0"/>
              <a:t>Astronomical Data Scientist at </a:t>
            </a:r>
            <a:r>
              <a:rPr lang="en-US" dirty="0" err="1"/>
              <a:t>STScI</a:t>
            </a:r>
            <a:r>
              <a:rPr lang="en-US" dirty="0"/>
              <a:t> 2017-present</a:t>
            </a:r>
          </a:p>
          <a:p>
            <a:pPr lvl="1"/>
            <a:r>
              <a:rPr lang="en-US" dirty="0"/>
              <a:t>Catalog management at MAST</a:t>
            </a:r>
          </a:p>
          <a:p>
            <a:pPr lvl="1"/>
            <a:r>
              <a:rPr lang="en-US" dirty="0"/>
              <a:t>Continuous training (Python, SQL, Scrum,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12681-FC85-83F5-5CFA-E89623D7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561" y="4268858"/>
            <a:ext cx="3030959" cy="872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53986-2EA9-A6AC-80FD-C0D46DFEC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399" y="5280806"/>
            <a:ext cx="1272516" cy="1284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B7E4B-7A1E-CD9C-265B-C4F12431F0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1" t="30736" r="20701" b="30944"/>
          <a:stretch/>
        </p:blipFill>
        <p:spPr>
          <a:xfrm>
            <a:off x="9419902" y="1883786"/>
            <a:ext cx="2092278" cy="95292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1A4708A-5D4D-706A-33B0-DBA317745468}"/>
              </a:ext>
            </a:extLst>
          </p:cNvPr>
          <p:cNvGrpSpPr/>
          <p:nvPr/>
        </p:nvGrpSpPr>
        <p:grpSpPr>
          <a:xfrm>
            <a:off x="8993875" y="3029803"/>
            <a:ext cx="2961564" cy="955343"/>
            <a:chOff x="8993875" y="3029803"/>
            <a:chExt cx="2961564" cy="9553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1B51F7-2AEF-3297-1ABB-323299C6A888}"/>
                </a:ext>
              </a:extLst>
            </p:cNvPr>
            <p:cNvSpPr/>
            <p:nvPr/>
          </p:nvSpPr>
          <p:spPr>
            <a:xfrm>
              <a:off x="8993875" y="3029803"/>
              <a:ext cx="2961564" cy="9553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A8A662-F1CB-5C93-F996-2301E1142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94441" y="3134399"/>
              <a:ext cx="2743200" cy="72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770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6F051A-C89E-4335-433E-6F88B6BAD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577" y="1761384"/>
            <a:ext cx="6127423" cy="4595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5E79A-5DF9-AFDC-C3BD-DFB64885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1384"/>
            <a:ext cx="6127422" cy="45955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8F12CC1-5587-85CC-D1A2-15FA0307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969"/>
          </a:xfrm>
        </p:spPr>
        <p:txBody>
          <a:bodyPr/>
          <a:lstStyle/>
          <a:p>
            <a:r>
              <a:rPr lang="en-US" dirty="0"/>
              <a:t>SIMPLE Database Contents</a:t>
            </a:r>
          </a:p>
        </p:txBody>
      </p:sp>
    </p:spTree>
    <p:extLst>
      <p:ext uri="{BB962C8B-B14F-4D97-AF65-F5344CB8AC3E}">
        <p14:creationId xmlns:p14="http://schemas.microsoft.com/office/powerpoint/2010/main" val="167794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282C8-26C0-D7D3-9361-A31AC426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6" y="1445741"/>
            <a:ext cx="7059827" cy="529487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4497CA-1FCA-0C2D-9EBE-B3EFED33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969"/>
          </a:xfrm>
        </p:spPr>
        <p:txBody>
          <a:bodyPr/>
          <a:lstStyle/>
          <a:p>
            <a:r>
              <a:rPr lang="en-US" dirty="0"/>
              <a:t>SIMPLE Database Contents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E9699-5C46-76D0-0552-A9B7046942B3}"/>
              </a:ext>
            </a:extLst>
          </p:cNvPr>
          <p:cNvSpPr txBox="1"/>
          <p:nvPr/>
        </p:nvSpPr>
        <p:spPr>
          <a:xfrm>
            <a:off x="7488195" y="1445742"/>
            <a:ext cx="4539049" cy="5294870"/>
          </a:xfrm>
          <a:prstGeom prst="rect">
            <a:avLst/>
          </a:prstGeom>
          <a:noFill/>
        </p:spPr>
        <p:txBody>
          <a:bodyPr wrap="square">
            <a:normAutofit fontScale="85000" lnSpcReduction="10000"/>
          </a:bodyPr>
          <a:lstStyle/>
          <a:p>
            <a:r>
              <a:rPr lang="en-US" dirty="0">
                <a:solidFill>
                  <a:srgbClr val="808080"/>
                </a:solidFill>
                <a:effectLst/>
              </a:rPr>
              <a:t># Query for Photometry, Spectral Types, Parallaxes</a:t>
            </a:r>
            <a:endParaRPr lang="en-US" dirty="0"/>
          </a:p>
          <a:p>
            <a:r>
              <a:rPr lang="en-US" dirty="0"/>
              <a:t>t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db.Photometry.c.source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db.Photometry.c.band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db.Photometry.c.magnitude</a:t>
            </a:r>
            <a:r>
              <a:rPr lang="en-US" dirty="0">
                <a:solidFill>
                  <a:srgbClr val="CC7832"/>
                </a:solidFill>
                <a:effectLst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         </a:t>
            </a:r>
            <a:r>
              <a:rPr lang="en-US" dirty="0" err="1"/>
              <a:t>db.Parallaxes.c.parallax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db.SpectralTypes.c.spectral_type_code</a:t>
            </a:r>
            <a:r>
              <a:rPr lang="en-US" dirty="0"/>
              <a:t>). \</a:t>
            </a:r>
            <a:br>
              <a:rPr lang="en-US" dirty="0"/>
            </a:br>
            <a:r>
              <a:rPr lang="en-US" dirty="0"/>
              <a:t>        join(</a:t>
            </a:r>
            <a:r>
              <a:rPr lang="en-US" dirty="0" err="1"/>
              <a:t>db.Parallaxes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db.Parallaxes.c.source</a:t>
            </a:r>
            <a:r>
              <a:rPr lang="en-US" dirty="0"/>
              <a:t> == </a:t>
            </a:r>
            <a:r>
              <a:rPr lang="en-US" dirty="0" err="1"/>
              <a:t>db.Photometry.c.source</a:t>
            </a:r>
            <a:r>
              <a:rPr lang="en-US" dirty="0"/>
              <a:t>). \</a:t>
            </a:r>
            <a:br>
              <a:rPr lang="en-US" dirty="0"/>
            </a:br>
            <a:r>
              <a:rPr lang="en-US" dirty="0"/>
              <a:t>        join(</a:t>
            </a:r>
            <a:r>
              <a:rPr lang="en-US" dirty="0" err="1"/>
              <a:t>db.SpectralTypes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db.SpectralTypes.c.source</a:t>
            </a:r>
            <a:r>
              <a:rPr lang="en-US" dirty="0"/>
              <a:t> == </a:t>
            </a:r>
            <a:r>
              <a:rPr lang="en-US" dirty="0" err="1"/>
              <a:t>db.Photometry.c.source</a:t>
            </a:r>
            <a:r>
              <a:rPr lang="en-US" dirty="0"/>
              <a:t>). \</a:t>
            </a:r>
            <a:br>
              <a:rPr lang="en-US" dirty="0"/>
            </a:br>
            <a:r>
              <a:rPr lang="en-US" dirty="0"/>
              <a:t>        filter(</a:t>
            </a:r>
            <a:r>
              <a:rPr lang="en-US" dirty="0" err="1"/>
              <a:t>db.Photometry.c.band.in</a:t>
            </a:r>
            <a:r>
              <a:rPr lang="en-US" dirty="0"/>
              <a:t>_([</a:t>
            </a:r>
            <a:r>
              <a:rPr lang="en-US" dirty="0">
                <a:solidFill>
                  <a:srgbClr val="6A8759"/>
                </a:solidFill>
                <a:effectLst/>
              </a:rPr>
              <a:t>'2MASS.J'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'2MASS.H'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'2MASS.Ks'</a:t>
            </a:r>
            <a:r>
              <a:rPr lang="en-US" dirty="0"/>
              <a:t>])). \</a:t>
            </a:r>
            <a:br>
              <a:rPr lang="en-US" dirty="0"/>
            </a:br>
            <a:r>
              <a:rPr lang="en-US" dirty="0"/>
              <a:t>        filter(</a:t>
            </a:r>
            <a:r>
              <a:rPr lang="en-US" dirty="0" err="1"/>
              <a:t>db.Parallaxes.c.adopted</a:t>
            </a:r>
            <a:r>
              <a:rPr lang="en-US" dirty="0"/>
              <a:t> == </a:t>
            </a:r>
            <a:r>
              <a:rPr lang="en-US" dirty="0">
                <a:solidFill>
                  <a:srgbClr val="6897BB"/>
                </a:solidFill>
                <a:effectLst/>
              </a:rPr>
              <a:t>1</a:t>
            </a:r>
            <a:r>
              <a:rPr lang="en-US" dirty="0"/>
              <a:t>). \</a:t>
            </a:r>
            <a:br>
              <a:rPr lang="en-US" dirty="0"/>
            </a:br>
            <a:r>
              <a:rPr lang="en-US" dirty="0"/>
              <a:t>        pandas()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808080"/>
                </a:solidFill>
                <a:effectLst/>
              </a:rPr>
              <a:t># Pivoting and creating helper columns</a:t>
            </a:r>
            <a:br>
              <a:rPr lang="en-US" dirty="0">
                <a:solidFill>
                  <a:srgbClr val="808080"/>
                </a:solidFill>
                <a:effectLst/>
              </a:rPr>
            </a:br>
            <a:r>
              <a:rPr lang="en-US" dirty="0" err="1"/>
              <a:t>t_pivoted</a:t>
            </a:r>
            <a:r>
              <a:rPr lang="en-US" dirty="0"/>
              <a:t> = </a:t>
            </a:r>
            <a:r>
              <a:rPr lang="en-US" dirty="0" err="1"/>
              <a:t>t.pivot_table</a:t>
            </a:r>
            <a:r>
              <a:rPr lang="en-US" dirty="0"/>
              <a:t>(</a:t>
            </a:r>
            <a:r>
              <a:rPr lang="en-US" dirty="0">
                <a:solidFill>
                  <a:srgbClr val="AA4926"/>
                </a:solidFill>
                <a:effectLst/>
              </a:rPr>
              <a:t>index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"source"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AA4926"/>
                </a:solidFill>
                <a:effectLst/>
              </a:rPr>
              <a:t>columns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"band"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AA4926"/>
                </a:solidFill>
                <a:effectLst/>
              </a:rPr>
              <a:t>values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"magnitude"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df</a:t>
            </a:r>
            <a:r>
              <a:rPr lang="en-US" dirty="0"/>
              <a:t> = t[[</a:t>
            </a:r>
            <a:r>
              <a:rPr lang="en-US" dirty="0">
                <a:solidFill>
                  <a:srgbClr val="6A8759"/>
                </a:solidFill>
                <a:effectLst/>
              </a:rPr>
              <a:t>'source'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'parallax'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 err="1">
                <a:solidFill>
                  <a:srgbClr val="6A8759"/>
                </a:solidFill>
                <a:effectLst/>
              </a:rPr>
              <a:t>spectral_type_code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/>
              <a:t>]].merge(</a:t>
            </a:r>
            <a:r>
              <a:rPr lang="en-US" dirty="0" err="1"/>
              <a:t>t_pivoted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left_on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'source'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right_on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'source'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df.drop_duplicates</a:t>
            </a:r>
            <a:r>
              <a:rPr lang="en-US" dirty="0"/>
              <a:t>([</a:t>
            </a:r>
            <a:r>
              <a:rPr lang="en-US" dirty="0">
                <a:solidFill>
                  <a:srgbClr val="6A8759"/>
                </a:solidFill>
                <a:effectLst/>
              </a:rPr>
              <a:t>'source'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 err="1">
                <a:solidFill>
                  <a:srgbClr val="6A8759"/>
                </a:solidFill>
                <a:effectLst/>
              </a:rPr>
              <a:t>spectral_type_code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6A8759"/>
                </a:solidFill>
                <a:effectLst/>
              </a:rPr>
              <a:t>'distance'</a:t>
            </a:r>
            <a:r>
              <a:rPr lang="en-US" dirty="0"/>
              <a:t>] = </a:t>
            </a:r>
            <a:r>
              <a:rPr lang="en-US" dirty="0">
                <a:solidFill>
                  <a:srgbClr val="6897BB"/>
                </a:solidFill>
                <a:effectLst/>
              </a:rPr>
              <a:t>1000.</a:t>
            </a:r>
            <a:r>
              <a:rPr lang="en-US" dirty="0"/>
              <a:t>/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6A8759"/>
                </a:solidFill>
                <a:effectLst/>
              </a:rPr>
              <a:t>'parallax'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6A8759"/>
                </a:solidFill>
                <a:effectLst/>
              </a:rPr>
              <a:t>'dm'</a:t>
            </a:r>
            <a:r>
              <a:rPr lang="en-US" dirty="0"/>
              <a:t>] = </a:t>
            </a:r>
            <a:r>
              <a:rPr lang="en-US" dirty="0">
                <a:solidFill>
                  <a:srgbClr val="6897BB"/>
                </a:solidFill>
                <a:effectLst/>
              </a:rPr>
              <a:t>5 </a:t>
            </a:r>
            <a:r>
              <a:rPr lang="en-US" dirty="0"/>
              <a:t>* np.log10(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6A8759"/>
                </a:solidFill>
                <a:effectLst/>
              </a:rPr>
              <a:t>'distance'</a:t>
            </a:r>
            <a:r>
              <a:rPr lang="en-US" dirty="0"/>
              <a:t>] /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431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3378C2-2703-9EBA-1E8C-1C9A4E2A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263"/>
            <a:ext cx="9132983" cy="6849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94182-42DD-30C5-2CDE-B2DE8541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572" y="365125"/>
            <a:ext cx="6407227" cy="1325563"/>
          </a:xfrm>
        </p:spPr>
        <p:txBody>
          <a:bodyPr/>
          <a:lstStyle/>
          <a:p>
            <a:r>
              <a:rPr lang="en-US" dirty="0"/>
              <a:t>What are Brown Dwarfs?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892E6-7D57-9C84-5E5E-520C8F72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860" y="1825625"/>
            <a:ext cx="6768580" cy="1953895"/>
          </a:xfrm>
        </p:spPr>
        <p:txBody>
          <a:bodyPr>
            <a:normAutofit/>
          </a:bodyPr>
          <a:lstStyle/>
          <a:p>
            <a:r>
              <a:rPr lang="en-US" dirty="0"/>
              <a:t>Substellar objects intermediate between stars and planets (masses 13-80 Jupiter masses)</a:t>
            </a:r>
          </a:p>
          <a:p>
            <a:r>
              <a:rPr lang="en-US" dirty="0"/>
              <a:t>Spectral types M, L, T, 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B6FDE8-317C-762F-E35B-ABC9CC8DC805}"/>
              </a:ext>
            </a:extLst>
          </p:cNvPr>
          <p:cNvSpPr txBox="1">
            <a:spLocks/>
          </p:cNvSpPr>
          <p:nvPr/>
        </p:nvSpPr>
        <p:spPr>
          <a:xfrm>
            <a:off x="9529762" y="4341812"/>
            <a:ext cx="2579781" cy="1953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want to organize data for brown dwarfs…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7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2461-4744-11B6-AD35-BB7B1A96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E166B-6AD3-D3F1-007D-74EFB274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814274"/>
            <a:ext cx="5405377" cy="4351338"/>
          </a:xfrm>
        </p:spPr>
        <p:txBody>
          <a:bodyPr/>
          <a:lstStyle/>
          <a:p>
            <a:r>
              <a:rPr lang="en-US" dirty="0"/>
              <a:t>SIMPLE is a collaborative database of complex objects</a:t>
            </a:r>
          </a:p>
          <a:p>
            <a:r>
              <a:rPr lang="en-US" dirty="0"/>
              <a:t>Contains several thousand brown dwarfs with photometry, spectra, kinematics,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Hosted on GitHub for version control and ease of sharing</a:t>
            </a:r>
          </a:p>
          <a:p>
            <a:r>
              <a:rPr lang="en-US" dirty="0"/>
              <a:t>Custom UI for quick queries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4D32C-53DF-3FAE-5958-873A2263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96" y="1814274"/>
            <a:ext cx="6122953" cy="395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3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DB0A-40BB-1C38-707C-8930D340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need a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8014-B232-723E-81A8-ECA42D12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97383"/>
          </a:xfrm>
        </p:spPr>
        <p:txBody>
          <a:bodyPr/>
          <a:lstStyle/>
          <a:p>
            <a:r>
              <a:rPr lang="en-US" dirty="0"/>
              <a:t>A typical astronomer’s “database”: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wide-table representation of mixed data</a:t>
            </a:r>
          </a:p>
          <a:p>
            <a:r>
              <a:rPr lang="en-US" dirty="0">
                <a:solidFill>
                  <a:schemeClr val="accent2"/>
                </a:solidFill>
              </a:rPr>
              <a:t>Challenge</a:t>
            </a:r>
            <a:r>
              <a:rPr lang="en-US" dirty="0"/>
              <a:t>: what do we do if we need a second parallax measurement for the same source?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881094-39B1-FBE0-93F4-FEBB39F53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242815"/>
              </p:ext>
            </p:extLst>
          </p:nvPr>
        </p:nvGraphicFramePr>
        <p:xfrm>
          <a:off x="1529787" y="2629672"/>
          <a:ext cx="91324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868">
                  <a:extLst>
                    <a:ext uri="{9D8B030D-6E8A-4147-A177-3AD203B41FA5}">
                      <a16:colId xmlns:a16="http://schemas.microsoft.com/office/drawing/2014/main" val="3932960550"/>
                    </a:ext>
                  </a:extLst>
                </a:gridCol>
                <a:gridCol w="1678329">
                  <a:extLst>
                    <a:ext uri="{9D8B030D-6E8A-4147-A177-3AD203B41FA5}">
                      <a16:colId xmlns:a16="http://schemas.microsoft.com/office/drawing/2014/main" val="3178762413"/>
                    </a:ext>
                  </a:extLst>
                </a:gridCol>
                <a:gridCol w="1106209">
                  <a:extLst>
                    <a:ext uri="{9D8B030D-6E8A-4147-A177-3AD203B41FA5}">
                      <a16:colId xmlns:a16="http://schemas.microsoft.com/office/drawing/2014/main" val="3902498070"/>
                    </a:ext>
                  </a:extLst>
                </a:gridCol>
                <a:gridCol w="1150855">
                  <a:extLst>
                    <a:ext uri="{9D8B030D-6E8A-4147-A177-3AD203B41FA5}">
                      <a16:colId xmlns:a16="http://schemas.microsoft.com/office/drawing/2014/main" val="1666637039"/>
                    </a:ext>
                  </a:extLst>
                </a:gridCol>
                <a:gridCol w="1088020">
                  <a:extLst>
                    <a:ext uri="{9D8B030D-6E8A-4147-A177-3AD203B41FA5}">
                      <a16:colId xmlns:a16="http://schemas.microsoft.com/office/drawing/2014/main" val="2142607654"/>
                    </a:ext>
                  </a:extLst>
                </a:gridCol>
                <a:gridCol w="995423">
                  <a:extLst>
                    <a:ext uri="{9D8B030D-6E8A-4147-A177-3AD203B41FA5}">
                      <a16:colId xmlns:a16="http://schemas.microsoft.com/office/drawing/2014/main" val="872060368"/>
                    </a:ext>
                  </a:extLst>
                </a:gridCol>
                <a:gridCol w="1041721">
                  <a:extLst>
                    <a:ext uri="{9D8B030D-6E8A-4147-A177-3AD203B41FA5}">
                      <a16:colId xmlns:a16="http://schemas.microsoft.com/office/drawing/2014/main" val="83670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Spectral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TWA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4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2MASS J1139-31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97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65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DB0A-40BB-1C38-707C-8930D340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Wide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8014-B232-723E-81A8-ECA42D12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97383"/>
          </a:xfrm>
        </p:spPr>
        <p:txBody>
          <a:bodyPr/>
          <a:lstStyle/>
          <a:p>
            <a:r>
              <a:rPr lang="en-US" dirty="0"/>
              <a:t>Do we add new columns?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we add new rows?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881094-39B1-FBE0-93F4-FEBB39F53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357169"/>
              </p:ext>
            </p:extLst>
          </p:nvPr>
        </p:nvGraphicFramePr>
        <p:xfrm>
          <a:off x="838200" y="2446258"/>
          <a:ext cx="100024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552">
                  <a:extLst>
                    <a:ext uri="{9D8B030D-6E8A-4147-A177-3AD203B41FA5}">
                      <a16:colId xmlns:a16="http://schemas.microsoft.com/office/drawing/2014/main" val="3932960550"/>
                    </a:ext>
                  </a:extLst>
                </a:gridCol>
                <a:gridCol w="1473939">
                  <a:extLst>
                    <a:ext uri="{9D8B030D-6E8A-4147-A177-3AD203B41FA5}">
                      <a16:colId xmlns:a16="http://schemas.microsoft.com/office/drawing/2014/main" val="3178762413"/>
                    </a:ext>
                  </a:extLst>
                </a:gridCol>
                <a:gridCol w="971492">
                  <a:extLst>
                    <a:ext uri="{9D8B030D-6E8A-4147-A177-3AD203B41FA5}">
                      <a16:colId xmlns:a16="http://schemas.microsoft.com/office/drawing/2014/main" val="3902498070"/>
                    </a:ext>
                  </a:extLst>
                </a:gridCol>
                <a:gridCol w="1094095">
                  <a:extLst>
                    <a:ext uri="{9D8B030D-6E8A-4147-A177-3AD203B41FA5}">
                      <a16:colId xmlns:a16="http://schemas.microsoft.com/office/drawing/2014/main" val="1458489079"/>
                    </a:ext>
                  </a:extLst>
                </a:gridCol>
                <a:gridCol w="1122745">
                  <a:extLst>
                    <a:ext uri="{9D8B030D-6E8A-4147-A177-3AD203B41FA5}">
                      <a16:colId xmlns:a16="http://schemas.microsoft.com/office/drawing/2014/main" val="1666637039"/>
                    </a:ext>
                  </a:extLst>
                </a:gridCol>
                <a:gridCol w="1198944">
                  <a:extLst>
                    <a:ext uri="{9D8B030D-6E8A-4147-A177-3AD203B41FA5}">
                      <a16:colId xmlns:a16="http://schemas.microsoft.com/office/drawing/2014/main" val="3416102884"/>
                    </a:ext>
                  </a:extLst>
                </a:gridCol>
                <a:gridCol w="722453">
                  <a:extLst>
                    <a:ext uri="{9D8B030D-6E8A-4147-A177-3AD203B41FA5}">
                      <a16:colId xmlns:a16="http://schemas.microsoft.com/office/drawing/2014/main" val="2142607654"/>
                    </a:ext>
                  </a:extLst>
                </a:gridCol>
                <a:gridCol w="868101">
                  <a:extLst>
                    <a:ext uri="{9D8B030D-6E8A-4147-A177-3AD203B41FA5}">
                      <a16:colId xmlns:a16="http://schemas.microsoft.com/office/drawing/2014/main" val="872060368"/>
                    </a:ext>
                  </a:extLst>
                </a:gridCol>
                <a:gridCol w="731132">
                  <a:extLst>
                    <a:ext uri="{9D8B030D-6E8A-4147-A177-3AD203B41FA5}">
                      <a16:colId xmlns:a16="http://schemas.microsoft.com/office/drawing/2014/main" val="83670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Spectral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Parallax2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Distance2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TWA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4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2MASS J1139-31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97384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66BFD2-BA1A-31EF-8B51-7B6D77215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10366"/>
              </p:ext>
            </p:extLst>
          </p:nvPr>
        </p:nvGraphicFramePr>
        <p:xfrm>
          <a:off x="1982919" y="4528493"/>
          <a:ext cx="77130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552">
                  <a:extLst>
                    <a:ext uri="{9D8B030D-6E8A-4147-A177-3AD203B41FA5}">
                      <a16:colId xmlns:a16="http://schemas.microsoft.com/office/drawing/2014/main" val="3932960550"/>
                    </a:ext>
                  </a:extLst>
                </a:gridCol>
                <a:gridCol w="1473939">
                  <a:extLst>
                    <a:ext uri="{9D8B030D-6E8A-4147-A177-3AD203B41FA5}">
                      <a16:colId xmlns:a16="http://schemas.microsoft.com/office/drawing/2014/main" val="3178762413"/>
                    </a:ext>
                  </a:extLst>
                </a:gridCol>
                <a:gridCol w="971492">
                  <a:extLst>
                    <a:ext uri="{9D8B030D-6E8A-4147-A177-3AD203B41FA5}">
                      <a16:colId xmlns:a16="http://schemas.microsoft.com/office/drawing/2014/main" val="3902498070"/>
                    </a:ext>
                  </a:extLst>
                </a:gridCol>
                <a:gridCol w="1009425">
                  <a:extLst>
                    <a:ext uri="{9D8B030D-6E8A-4147-A177-3AD203B41FA5}">
                      <a16:colId xmlns:a16="http://schemas.microsoft.com/office/drawing/2014/main" val="1666637039"/>
                    </a:ext>
                  </a:extLst>
                </a:gridCol>
                <a:gridCol w="798653">
                  <a:extLst>
                    <a:ext uri="{9D8B030D-6E8A-4147-A177-3AD203B41FA5}">
                      <a16:colId xmlns:a16="http://schemas.microsoft.com/office/drawing/2014/main" val="2142607654"/>
                    </a:ext>
                  </a:extLst>
                </a:gridCol>
                <a:gridCol w="725093">
                  <a:extLst>
                    <a:ext uri="{9D8B030D-6E8A-4147-A177-3AD203B41FA5}">
                      <a16:colId xmlns:a16="http://schemas.microsoft.com/office/drawing/2014/main" val="872060368"/>
                    </a:ext>
                  </a:extLst>
                </a:gridCol>
                <a:gridCol w="914859">
                  <a:extLst>
                    <a:ext uri="{9D8B030D-6E8A-4147-A177-3AD203B41FA5}">
                      <a16:colId xmlns:a16="http://schemas.microsoft.com/office/drawing/2014/main" val="83670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Spectral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TWA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4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TWA 11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A0V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15.24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5.784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5.794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5.769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5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2MASS J1139-31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97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86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DB0A-40BB-1C38-707C-8930D340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431"/>
          </a:xfrm>
        </p:spPr>
        <p:txBody>
          <a:bodyPr/>
          <a:lstStyle/>
          <a:p>
            <a:r>
              <a:rPr lang="en-US" dirty="0"/>
              <a:t>Solution: Graduate to a Database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66BFD2-BA1A-31EF-8B51-7B6D77215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987694"/>
              </p:ext>
            </p:extLst>
          </p:nvPr>
        </p:nvGraphicFramePr>
        <p:xfrm>
          <a:off x="8086332" y="1303968"/>
          <a:ext cx="359342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364">
                  <a:extLst>
                    <a:ext uri="{9D8B030D-6E8A-4147-A177-3AD203B41FA5}">
                      <a16:colId xmlns:a16="http://schemas.microsoft.com/office/drawing/2014/main" val="3932960550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17876241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902498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Filter_ID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4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97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14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487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697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71870D-10A5-515E-D4CD-4982259A0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68915"/>
              </p:ext>
            </p:extLst>
          </p:nvPr>
        </p:nvGraphicFramePr>
        <p:xfrm>
          <a:off x="4443580" y="3923625"/>
          <a:ext cx="274104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266">
                  <a:extLst>
                    <a:ext uri="{9D8B030D-6E8A-4147-A177-3AD203B41FA5}">
                      <a16:colId xmlns:a16="http://schemas.microsoft.com/office/drawing/2014/main" val="3932960550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3178762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Spectral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4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9738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790C89-4730-E515-9845-6D8320A7F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15264"/>
              </p:ext>
            </p:extLst>
          </p:nvPr>
        </p:nvGraphicFramePr>
        <p:xfrm>
          <a:off x="4420105" y="2045324"/>
          <a:ext cx="278492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36207">
                  <a:extLst>
                    <a:ext uri="{9D8B030D-6E8A-4147-A177-3AD203B41FA5}">
                      <a16:colId xmlns:a16="http://schemas.microsoft.com/office/drawing/2014/main" val="351785720"/>
                    </a:ext>
                  </a:extLst>
                </a:gridCol>
                <a:gridCol w="2048719">
                  <a:extLst>
                    <a:ext uri="{9D8B030D-6E8A-4147-A177-3AD203B41FA5}">
                      <a16:colId xmlns:a16="http://schemas.microsoft.com/office/drawing/2014/main" val="3932960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TWA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4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2MASS J1139-31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9738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92D469-0965-6EDE-7CBA-68C0FE22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08123"/>
              </p:ext>
            </p:extLst>
          </p:nvPr>
        </p:nvGraphicFramePr>
        <p:xfrm>
          <a:off x="987634" y="1859904"/>
          <a:ext cx="23578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675">
                  <a:extLst>
                    <a:ext uri="{9D8B030D-6E8A-4147-A177-3AD203B41FA5}">
                      <a16:colId xmlns:a16="http://schemas.microsoft.com/office/drawing/2014/main" val="393296055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902498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4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97384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B5225B-0003-827F-204F-B41579577BE1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3345484" y="2601584"/>
            <a:ext cx="1074621" cy="0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FD27B2-A789-74C0-EE03-B1C128A952CA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812568" y="3157844"/>
            <a:ext cx="1532" cy="765781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5B5427-AD0D-879F-449A-E68C4704A087}"/>
              </a:ext>
            </a:extLst>
          </p:cNvPr>
          <p:cNvCxnSpPr>
            <a:cxnSpLocks/>
            <a:stCxn id="5" idx="1"/>
            <a:endCxn id="9" idx="3"/>
          </p:cNvCxnSpPr>
          <p:nvPr/>
        </p:nvCxnSpPr>
        <p:spPr>
          <a:xfrm flipH="1" flipV="1">
            <a:off x="7205031" y="2601584"/>
            <a:ext cx="881301" cy="324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25E7B27-70EC-6CDA-3E02-83CE9BB13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37968"/>
              </p:ext>
            </p:extLst>
          </p:nvPr>
        </p:nvGraphicFramePr>
        <p:xfrm>
          <a:off x="8243387" y="4658057"/>
          <a:ext cx="3293491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2557">
                  <a:extLst>
                    <a:ext uri="{9D8B030D-6E8A-4147-A177-3AD203B41FA5}">
                      <a16:colId xmlns:a16="http://schemas.microsoft.com/office/drawing/2014/main" val="3932960550"/>
                    </a:ext>
                  </a:extLst>
                </a:gridCol>
                <a:gridCol w="1870934">
                  <a:extLst>
                    <a:ext uri="{9D8B030D-6E8A-4147-A177-3AD203B41FA5}">
                      <a16:colId xmlns:a16="http://schemas.microsoft.com/office/drawing/2014/main" val="3178762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Filter_ID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4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973843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37CB7C-99B1-37A4-9B17-2BF6D7C9291B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>
            <a:off x="9883045" y="3899848"/>
            <a:ext cx="7087" cy="758209"/>
          </a:xfrm>
          <a:prstGeom prst="straightConnector1">
            <a:avLst/>
          </a:prstGeom>
          <a:ln w="60325">
            <a:solidFill>
              <a:schemeClr val="accent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BFBBF8BA-B674-64D3-EC39-09472CE82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524" y="4466622"/>
            <a:ext cx="3293491" cy="2257449"/>
          </a:xfrm>
        </p:spPr>
        <p:txBody>
          <a:bodyPr>
            <a:normAutofit/>
          </a:bodyPr>
          <a:lstStyle/>
          <a:p>
            <a:r>
              <a:rPr lang="en-US" dirty="0"/>
              <a:t>This is a relational database and one of the more common types of databases (SQL)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5D51D2E-C893-1E68-056C-BB9EE8F5CBA3}"/>
              </a:ext>
            </a:extLst>
          </p:cNvPr>
          <p:cNvGrpSpPr/>
          <p:nvPr/>
        </p:nvGrpSpPr>
        <p:grpSpPr>
          <a:xfrm>
            <a:off x="3948614" y="5445280"/>
            <a:ext cx="3523751" cy="1278791"/>
            <a:chOff x="3706030" y="5221995"/>
            <a:chExt cx="4237826" cy="155337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0E218D-AE15-5E22-5FEA-F6FFA3C8BB0E}"/>
                </a:ext>
              </a:extLst>
            </p:cNvPr>
            <p:cNvSpPr/>
            <p:nvPr/>
          </p:nvSpPr>
          <p:spPr>
            <a:xfrm>
              <a:off x="4057656" y="5221995"/>
              <a:ext cx="3886200" cy="155337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CC90976-4762-B4B9-4D9C-0D580D9E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333" y="5310834"/>
              <a:ext cx="1371600" cy="13716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D5C5066-7110-BD31-9E0F-07093A9DD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6030" y="5327135"/>
              <a:ext cx="2436707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97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011B-9AD2-88D3-C1FF-D0EF5199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2200"/>
          </a:xfrm>
        </p:spPr>
        <p:txBody>
          <a:bodyPr/>
          <a:lstStyle/>
          <a:p>
            <a:r>
              <a:rPr lang="en-US" dirty="0"/>
              <a:t>Alternative Databases: 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3A764-676D-D574-E80E-319398BD2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46" y="1723532"/>
            <a:ext cx="3365554" cy="4467827"/>
          </a:xfrm>
        </p:spPr>
        <p:txBody>
          <a:bodyPr>
            <a:normAutofit/>
          </a:bodyPr>
          <a:lstStyle/>
          <a:p>
            <a:r>
              <a:rPr lang="en-US" dirty="0"/>
              <a:t>Not-only SQL (NoSQL)</a:t>
            </a:r>
          </a:p>
          <a:p>
            <a:pPr lvl="1"/>
            <a:r>
              <a:rPr lang="en-US" dirty="0"/>
              <a:t>Non-tabular database that stores data differently than relational tables</a:t>
            </a:r>
          </a:p>
          <a:p>
            <a:pPr lvl="1"/>
            <a:r>
              <a:rPr lang="en-US" dirty="0"/>
              <a:t>Different models: </a:t>
            </a:r>
            <a:r>
              <a:rPr lang="en-US" dirty="0">
                <a:solidFill>
                  <a:schemeClr val="accent2"/>
                </a:solidFill>
              </a:rPr>
              <a:t>document-store</a:t>
            </a:r>
            <a:r>
              <a:rPr lang="en-US" dirty="0"/>
              <a:t>, key-value, graph, wide-column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03311-353F-4145-5FA7-EBC3292B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52" y="1723532"/>
            <a:ext cx="8127608" cy="46720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7F8BCB-B4EF-B1CF-006B-D8D5359E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54" y="489059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55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</TotalTime>
  <Words>1819</Words>
  <Application>Microsoft Macintosh PowerPoint</Application>
  <PresentationFormat>Widescreen</PresentationFormat>
  <Paragraphs>305</Paragraphs>
  <Slides>31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SIMPLE</vt:lpstr>
      <vt:lpstr>Outline</vt:lpstr>
      <vt:lpstr>Journey Through Astronomy &amp; Data Science</vt:lpstr>
      <vt:lpstr>What are Brown Dwarfs?</vt:lpstr>
      <vt:lpstr>What is SIMPLE?</vt:lpstr>
      <vt:lpstr>Do we need a database?</vt:lpstr>
      <vt:lpstr>Problems with Wide Tables</vt:lpstr>
      <vt:lpstr>Solution: Graduate to a Database</vt:lpstr>
      <vt:lpstr>Alternative Databases: NoSQL</vt:lpstr>
      <vt:lpstr>SIMPLE and the Astrodb Toolkit</vt:lpstr>
      <vt:lpstr>The SIMPLE Database</vt:lpstr>
      <vt:lpstr>The SIMPLE Database</vt:lpstr>
      <vt:lpstr>The SIMPLE Database: Document Store</vt:lpstr>
      <vt:lpstr>The SIMPLE Database: SQL</vt:lpstr>
      <vt:lpstr>SIMPLE Database Contents</vt:lpstr>
      <vt:lpstr>SIMPLE: Handling Spectra</vt:lpstr>
      <vt:lpstr>The SIMPLE Software Ecosystem</vt:lpstr>
      <vt:lpstr>The SIMPLE Workflow: Powered by GitHub</vt:lpstr>
      <vt:lpstr>The SIMPLE Workflow: Automation</vt:lpstr>
      <vt:lpstr>SIMPLE Online</vt:lpstr>
      <vt:lpstr>PowerPoint Presentation</vt:lpstr>
      <vt:lpstr>PowerPoint Presentation</vt:lpstr>
      <vt:lpstr>PowerPoint Presentation</vt:lpstr>
      <vt:lpstr>PowerPoint Presentation</vt:lpstr>
      <vt:lpstr>Summary</vt:lpstr>
      <vt:lpstr>Backup Slides</vt:lpstr>
      <vt:lpstr>SIMPLE Database Contents</vt:lpstr>
      <vt:lpstr>PowerPoint Presentation</vt:lpstr>
      <vt:lpstr>SIMPLE: Handling Spectra</vt:lpstr>
      <vt:lpstr>SIMPLE Database Contents</vt:lpstr>
      <vt:lpstr>SIMPLE Database Contents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</dc:title>
  <dc:creator>Microsoft Office User</dc:creator>
  <cp:lastModifiedBy>Microsoft Office User</cp:lastModifiedBy>
  <cp:revision>210</cp:revision>
  <dcterms:created xsi:type="dcterms:W3CDTF">2022-09-22T18:20:44Z</dcterms:created>
  <dcterms:modified xsi:type="dcterms:W3CDTF">2022-11-11T20:15:56Z</dcterms:modified>
</cp:coreProperties>
</file>